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6" r:id="rId6"/>
    <p:sldId id="260" r:id="rId7"/>
    <p:sldId id="261" r:id="rId8"/>
    <p:sldId id="28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7" r:id="rId29"/>
    <p:sldId id="283" r:id="rId30"/>
    <p:sldId id="284"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7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VHS PPT.jpg"/>
          <p:cNvPicPr>
            <a:picLocks noChangeAspect="1"/>
          </p:cNvPicPr>
          <p:nvPr userDrawn="1"/>
        </p:nvPicPr>
        <p:blipFill>
          <a:blip r:embed="rId5" cstate="print"/>
          <a:stretch>
            <a:fillRect/>
          </a:stretch>
        </p:blipFill>
        <p:spPr>
          <a:xfrm>
            <a:off x="1"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istory.com/videos/the-maya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www.provost.uncc.edu/LatinoInitiative/Aztec%20ruins%20Mexico%20City.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history.com/videos/the-aztec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2133600"/>
            <a:ext cx="8458200" cy="2123658"/>
          </a:xfrm>
          <a:prstGeom prst="rect">
            <a:avLst/>
          </a:prstGeom>
        </p:spPr>
        <p:txBody>
          <a:bodyPr wrap="square">
            <a:spAutoFit/>
          </a:bodyPr>
          <a:lstStyle/>
          <a:p>
            <a:pPr lvl="0" algn="ctr">
              <a:spcBef>
                <a:spcPct val="0"/>
              </a:spcBef>
              <a:defRPr/>
            </a:pPr>
            <a:r>
              <a:rPr lang="en-US" sz="6600" b="1" dirty="0" smtClean="0">
                <a:solidFill>
                  <a:srgbClr val="FFFF00"/>
                </a:solidFill>
              </a:rPr>
              <a:t>Reasons For </a:t>
            </a:r>
          </a:p>
          <a:p>
            <a:pPr lvl="0" algn="ctr">
              <a:spcBef>
                <a:spcPct val="0"/>
              </a:spcBef>
              <a:defRPr/>
            </a:pPr>
            <a:r>
              <a:rPr lang="en-US" sz="6600" b="1" dirty="0" smtClean="0">
                <a:solidFill>
                  <a:srgbClr val="FFFF00"/>
                </a:solidFill>
              </a:rPr>
              <a:t>Exploration Continued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74638"/>
            <a:ext cx="8229600" cy="792162"/>
          </a:xfrm>
          <a:prstGeom prst="rect">
            <a:avLst/>
          </a:prstGeom>
        </p:spPr>
        <p:txBody>
          <a:bodyPr/>
          <a:lstStyle/>
          <a:p>
            <a:r>
              <a:rPr lang="en-US" b="1" dirty="0">
                <a:solidFill>
                  <a:srgbClr val="FFFF00"/>
                </a:solidFill>
              </a:rPr>
              <a:t>Mayan Society</a:t>
            </a:r>
          </a:p>
        </p:txBody>
      </p:sp>
      <p:sp>
        <p:nvSpPr>
          <p:cNvPr id="33795" name="Rectangle 3"/>
          <p:cNvSpPr>
            <a:spLocks noGrp="1" noChangeArrowheads="1"/>
          </p:cNvSpPr>
          <p:nvPr>
            <p:ph type="body" idx="4294967295"/>
          </p:nvPr>
        </p:nvSpPr>
        <p:spPr>
          <a:xfrm>
            <a:off x="457200" y="990600"/>
            <a:ext cx="8229600" cy="5486400"/>
          </a:xfrm>
          <a:prstGeom prst="rect">
            <a:avLst/>
          </a:prstGeom>
        </p:spPr>
        <p:txBody>
          <a:bodyPr/>
          <a:lstStyle/>
          <a:p>
            <a:r>
              <a:rPr lang="en-US" sz="3000" b="1" dirty="0">
                <a:solidFill>
                  <a:schemeClr val="bg1"/>
                </a:solidFill>
              </a:rPr>
              <a:t>Mayan religion was polytheistic.</a:t>
            </a:r>
          </a:p>
          <a:p>
            <a:pPr lvl="1"/>
            <a:r>
              <a:rPr lang="en-US" sz="3000" b="1" dirty="0">
                <a:solidFill>
                  <a:schemeClr val="bg1"/>
                </a:solidFill>
              </a:rPr>
              <a:t>Both good and bad gods.</a:t>
            </a:r>
          </a:p>
          <a:p>
            <a:pPr lvl="1"/>
            <a:endParaRPr lang="en-US" sz="3000" b="1" dirty="0">
              <a:solidFill>
                <a:schemeClr val="bg1"/>
              </a:solidFill>
            </a:endParaRPr>
          </a:p>
          <a:p>
            <a:r>
              <a:rPr lang="en-US" sz="3000" b="1" dirty="0">
                <a:solidFill>
                  <a:schemeClr val="bg1"/>
                </a:solidFill>
              </a:rPr>
              <a:t>Worshiped their gods in many ways.</a:t>
            </a:r>
          </a:p>
          <a:p>
            <a:pPr lvl="1"/>
            <a:r>
              <a:rPr lang="en-US" sz="3000" b="1" dirty="0">
                <a:solidFill>
                  <a:schemeClr val="bg1"/>
                </a:solidFill>
              </a:rPr>
              <a:t>Including human sacrifice.</a:t>
            </a:r>
          </a:p>
          <a:p>
            <a:pPr lvl="1"/>
            <a:endParaRPr lang="en-US" sz="3000" b="1" dirty="0">
              <a:solidFill>
                <a:schemeClr val="bg1"/>
              </a:solidFill>
            </a:endParaRPr>
          </a:p>
          <a:p>
            <a:r>
              <a:rPr lang="en-US" sz="3000" b="1" dirty="0">
                <a:solidFill>
                  <a:schemeClr val="bg1"/>
                </a:solidFill>
              </a:rPr>
              <a:t>Developed :</a:t>
            </a:r>
          </a:p>
          <a:p>
            <a:pPr lvl="1"/>
            <a:r>
              <a:rPr lang="en-US" sz="3000" b="1" dirty="0">
                <a:solidFill>
                  <a:schemeClr val="bg1"/>
                </a:solidFill>
              </a:rPr>
              <a:t>Calendars</a:t>
            </a:r>
          </a:p>
          <a:p>
            <a:pPr lvl="1"/>
            <a:r>
              <a:rPr lang="en-US" sz="3000" b="1" dirty="0">
                <a:solidFill>
                  <a:schemeClr val="bg1"/>
                </a:solidFill>
              </a:rPr>
              <a:t>Written language</a:t>
            </a:r>
          </a:p>
          <a:p>
            <a:pPr lvl="1"/>
            <a:r>
              <a:rPr lang="en-US" sz="3000" b="1" dirty="0">
                <a:solidFill>
                  <a:schemeClr val="bg1"/>
                </a:solidFill>
              </a:rPr>
              <a:t>Math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dissolve">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dissolve">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dissolve">
                                      <p:cBhvr>
                                        <p:cTn id="27" dur="500"/>
                                        <p:tgtEl>
                                          <p:spTgt spid="337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dissolve">
                                      <p:cBhvr>
                                        <p:cTn id="32" dur="500"/>
                                        <p:tgtEl>
                                          <p:spTgt spid="3379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3795">
                                            <p:txEl>
                                              <p:pRg st="8" end="8"/>
                                            </p:txEl>
                                          </p:spTgt>
                                        </p:tgtEl>
                                        <p:attrNameLst>
                                          <p:attrName>style.visibility</p:attrName>
                                        </p:attrNameLst>
                                      </p:cBhvr>
                                      <p:to>
                                        <p:strVal val="visible"/>
                                      </p:to>
                                    </p:set>
                                    <p:animEffect transition="in" filter="dissolve">
                                      <p:cBhvr>
                                        <p:cTn id="37" dur="500"/>
                                        <p:tgtEl>
                                          <p:spTgt spid="3379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3795">
                                            <p:txEl>
                                              <p:pRg st="9" end="9"/>
                                            </p:txEl>
                                          </p:spTgt>
                                        </p:tgtEl>
                                        <p:attrNameLst>
                                          <p:attrName>style.visibility</p:attrName>
                                        </p:attrNameLst>
                                      </p:cBhvr>
                                      <p:to>
                                        <p:strVal val="visible"/>
                                      </p:to>
                                    </p:set>
                                    <p:animEffect transition="in" filter="dissolve">
                                      <p:cBhvr>
                                        <p:cTn id="42" dur="5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Mayan Society (cont.)</a:t>
            </a:r>
          </a:p>
        </p:txBody>
      </p:sp>
      <p:sp>
        <p:nvSpPr>
          <p:cNvPr id="34819" name="Rectangle 3"/>
          <p:cNvSpPr>
            <a:spLocks noGrp="1" noChangeArrowheads="1"/>
          </p:cNvSpPr>
          <p:nvPr>
            <p:ph type="body" idx="4294967295"/>
          </p:nvPr>
        </p:nvSpPr>
        <p:spPr>
          <a:xfrm>
            <a:off x="457200" y="1600200"/>
            <a:ext cx="8229600" cy="4525963"/>
          </a:xfrm>
          <a:prstGeom prst="rect">
            <a:avLst/>
          </a:prstGeom>
        </p:spPr>
        <p:txBody>
          <a:bodyPr/>
          <a:lstStyle/>
          <a:p>
            <a:pPr>
              <a:lnSpc>
                <a:spcPct val="90000"/>
              </a:lnSpc>
            </a:pPr>
            <a:r>
              <a:rPr lang="en-US" sz="2800" b="1" dirty="0">
                <a:solidFill>
                  <a:schemeClr val="bg1"/>
                </a:solidFill>
              </a:rPr>
              <a:t>Maya also developed a class structure.</a:t>
            </a:r>
          </a:p>
          <a:p>
            <a:pPr>
              <a:lnSpc>
                <a:spcPct val="90000"/>
              </a:lnSpc>
              <a:buFontTx/>
              <a:buNone/>
            </a:pPr>
            <a:r>
              <a:rPr lang="en-US" sz="2800" b="1" dirty="0">
                <a:solidFill>
                  <a:schemeClr val="bg1"/>
                </a:solidFill>
              </a:rPr>
              <a:t>				</a:t>
            </a:r>
          </a:p>
          <a:p>
            <a:pPr>
              <a:lnSpc>
                <a:spcPct val="90000"/>
              </a:lnSpc>
              <a:buFontTx/>
              <a:buNone/>
            </a:pPr>
            <a:r>
              <a:rPr lang="en-US" sz="2800" b="1" dirty="0">
                <a:solidFill>
                  <a:schemeClr val="bg1"/>
                </a:solidFill>
              </a:rPr>
              <a:t>				Nobles</a:t>
            </a:r>
          </a:p>
          <a:p>
            <a:pPr>
              <a:lnSpc>
                <a:spcPct val="90000"/>
              </a:lnSpc>
              <a:buFontTx/>
              <a:buNone/>
            </a:pPr>
            <a:r>
              <a:rPr lang="en-US" sz="2800" b="1" dirty="0">
                <a:solidFill>
                  <a:schemeClr val="bg1"/>
                </a:solidFill>
              </a:rPr>
              <a:t>					</a:t>
            </a:r>
          </a:p>
          <a:p>
            <a:pPr>
              <a:lnSpc>
                <a:spcPct val="90000"/>
              </a:lnSpc>
              <a:buFontTx/>
              <a:buNone/>
            </a:pPr>
            <a:r>
              <a:rPr lang="en-US" sz="2800" b="1" dirty="0">
                <a:solidFill>
                  <a:schemeClr val="bg1"/>
                </a:solidFill>
              </a:rPr>
              <a:t>					Priests &amp; Warriors</a:t>
            </a:r>
          </a:p>
          <a:p>
            <a:pPr>
              <a:lnSpc>
                <a:spcPct val="90000"/>
              </a:lnSpc>
              <a:buFontTx/>
              <a:buNone/>
            </a:pPr>
            <a:endParaRPr lang="en-US" sz="2800" b="1" dirty="0">
              <a:solidFill>
                <a:schemeClr val="bg1"/>
              </a:solidFill>
            </a:endParaRPr>
          </a:p>
          <a:p>
            <a:pPr>
              <a:lnSpc>
                <a:spcPct val="90000"/>
              </a:lnSpc>
              <a:buFontTx/>
              <a:buNone/>
            </a:pPr>
            <a:r>
              <a:rPr lang="en-US" sz="2800" b="1" dirty="0">
                <a:solidFill>
                  <a:schemeClr val="bg1"/>
                </a:solidFill>
              </a:rPr>
              <a:t>					   Merchants &amp; Artisans</a:t>
            </a:r>
          </a:p>
          <a:p>
            <a:pPr>
              <a:lnSpc>
                <a:spcPct val="90000"/>
              </a:lnSpc>
              <a:buFontTx/>
              <a:buNone/>
            </a:pPr>
            <a:endParaRPr lang="en-US" sz="2800" b="1" dirty="0">
              <a:solidFill>
                <a:schemeClr val="bg1"/>
              </a:solidFill>
            </a:endParaRPr>
          </a:p>
          <a:p>
            <a:pPr>
              <a:lnSpc>
                <a:spcPct val="90000"/>
              </a:lnSpc>
              <a:buFontTx/>
              <a:buNone/>
            </a:pPr>
            <a:r>
              <a:rPr lang="en-US" sz="2800" b="1" dirty="0">
                <a:solidFill>
                  <a:schemeClr val="bg1"/>
                </a:solidFill>
              </a:rPr>
              <a:t>						Peasants</a:t>
            </a:r>
          </a:p>
        </p:txBody>
      </p:sp>
      <p:sp>
        <p:nvSpPr>
          <p:cNvPr id="34820" name="AutoShape 4"/>
          <p:cNvSpPr>
            <a:spLocks noChangeArrowheads="1"/>
          </p:cNvSpPr>
          <p:nvPr/>
        </p:nvSpPr>
        <p:spPr bwMode="auto">
          <a:xfrm>
            <a:off x="304800" y="2362200"/>
            <a:ext cx="5105400" cy="419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9221" name="Line 5"/>
          <p:cNvSpPr>
            <a:spLocks noChangeShapeType="1"/>
          </p:cNvSpPr>
          <p:nvPr/>
        </p:nvSpPr>
        <p:spPr bwMode="auto">
          <a:xfrm>
            <a:off x="2438400" y="3124200"/>
            <a:ext cx="838200" cy="0"/>
          </a:xfrm>
          <a:prstGeom prst="line">
            <a:avLst/>
          </a:prstGeom>
          <a:noFill/>
          <a:ln w="9525">
            <a:solidFill>
              <a:schemeClr val="tx1"/>
            </a:solidFill>
            <a:round/>
            <a:headEnd/>
            <a:tailEnd/>
          </a:ln>
        </p:spPr>
        <p:txBody>
          <a:bodyPr/>
          <a:lstStyle/>
          <a:p>
            <a:endParaRPr lang="en-US"/>
          </a:p>
        </p:txBody>
      </p:sp>
      <p:sp>
        <p:nvSpPr>
          <p:cNvPr id="9222" name="Line 6"/>
          <p:cNvSpPr>
            <a:spLocks noChangeShapeType="1"/>
          </p:cNvSpPr>
          <p:nvPr/>
        </p:nvSpPr>
        <p:spPr bwMode="auto">
          <a:xfrm>
            <a:off x="1752600" y="4191000"/>
            <a:ext cx="2209800" cy="0"/>
          </a:xfrm>
          <a:prstGeom prst="line">
            <a:avLst/>
          </a:prstGeom>
          <a:noFill/>
          <a:ln w="9525">
            <a:solidFill>
              <a:schemeClr val="tx1"/>
            </a:solidFill>
            <a:round/>
            <a:headEnd/>
            <a:tailEnd/>
          </a:ln>
        </p:spPr>
        <p:txBody>
          <a:bodyPr/>
          <a:lstStyle/>
          <a:p>
            <a:endParaRPr lang="en-US"/>
          </a:p>
        </p:txBody>
      </p:sp>
      <p:sp>
        <p:nvSpPr>
          <p:cNvPr id="9223" name="Line 7"/>
          <p:cNvSpPr>
            <a:spLocks noChangeShapeType="1"/>
          </p:cNvSpPr>
          <p:nvPr/>
        </p:nvSpPr>
        <p:spPr bwMode="auto">
          <a:xfrm>
            <a:off x="1066800" y="5334000"/>
            <a:ext cx="3505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dissolve">
                                      <p:cBhvr>
                                        <p:cTn id="11" dur="500"/>
                                        <p:tgtEl>
                                          <p:spTgt spid="348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4819">
                                            <p:txEl>
                                              <p:pRg st="1" end="1"/>
                                            </p:txEl>
                                          </p:spTgt>
                                        </p:tgtEl>
                                        <p:attrNameLst>
                                          <p:attrName>style.visibility</p:attrName>
                                        </p:attrNameLst>
                                      </p:cBhvr>
                                      <p:to>
                                        <p:strVal val="visible"/>
                                      </p:to>
                                    </p:set>
                                    <p:animEffect transition="in" filter="dissolve">
                                      <p:cBhvr>
                                        <p:cTn id="16" dur="500"/>
                                        <p:tgtEl>
                                          <p:spTgt spid="348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Effect transition="in" filter="dissolve">
                                      <p:cBhvr>
                                        <p:cTn id="21" dur="500"/>
                                        <p:tgtEl>
                                          <p:spTgt spid="348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4819">
                                            <p:txEl>
                                              <p:pRg st="3" end="3"/>
                                            </p:txEl>
                                          </p:spTgt>
                                        </p:tgtEl>
                                        <p:attrNameLst>
                                          <p:attrName>style.visibility</p:attrName>
                                        </p:attrNameLst>
                                      </p:cBhvr>
                                      <p:to>
                                        <p:strVal val="visible"/>
                                      </p:to>
                                    </p:set>
                                    <p:animEffect transition="in" filter="dissolve">
                                      <p:cBhvr>
                                        <p:cTn id="26" dur="500"/>
                                        <p:tgtEl>
                                          <p:spTgt spid="34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Effect transition="in" filter="dissolve">
                                      <p:cBhvr>
                                        <p:cTn id="31" dur="500"/>
                                        <p:tgtEl>
                                          <p:spTgt spid="348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4819">
                                            <p:txEl>
                                              <p:pRg st="6" end="6"/>
                                            </p:txEl>
                                          </p:spTgt>
                                        </p:tgtEl>
                                        <p:attrNameLst>
                                          <p:attrName>style.visibility</p:attrName>
                                        </p:attrNameLst>
                                      </p:cBhvr>
                                      <p:to>
                                        <p:strVal val="visible"/>
                                      </p:to>
                                    </p:set>
                                    <p:animEffect transition="in" filter="dissolve">
                                      <p:cBhvr>
                                        <p:cTn id="36" dur="500"/>
                                        <p:tgtEl>
                                          <p:spTgt spid="3481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4819">
                                            <p:txEl>
                                              <p:pRg st="8" end="8"/>
                                            </p:txEl>
                                          </p:spTgt>
                                        </p:tgtEl>
                                        <p:attrNameLst>
                                          <p:attrName>style.visibility</p:attrName>
                                        </p:attrNameLst>
                                      </p:cBhvr>
                                      <p:to>
                                        <p:strVal val="visible"/>
                                      </p:to>
                                    </p:set>
                                    <p:animEffect transition="in" filter="dissolve">
                                      <p:cBhvr>
                                        <p:cTn id="41" dur="500"/>
                                        <p:tgtEl>
                                          <p:spTgt spid="3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What happened to the Mayas?</a:t>
            </a:r>
          </a:p>
        </p:txBody>
      </p:sp>
      <p:sp>
        <p:nvSpPr>
          <p:cNvPr id="36867" name="Rectangle 3"/>
          <p:cNvSpPr>
            <a:spLocks noGrp="1" noChangeArrowheads="1"/>
          </p:cNvSpPr>
          <p:nvPr>
            <p:ph type="body" idx="4294967295"/>
          </p:nvPr>
        </p:nvSpPr>
        <p:spPr>
          <a:xfrm>
            <a:off x="457200" y="1600200"/>
            <a:ext cx="8229600" cy="4525963"/>
          </a:xfrm>
          <a:prstGeom prst="rect">
            <a:avLst/>
          </a:prstGeom>
        </p:spPr>
        <p:txBody>
          <a:bodyPr/>
          <a:lstStyle/>
          <a:p>
            <a:r>
              <a:rPr lang="en-US" sz="3600" b="1" dirty="0">
                <a:solidFill>
                  <a:schemeClr val="bg1"/>
                </a:solidFill>
              </a:rPr>
              <a:t>Mayan civilization declined about 700 A.D. </a:t>
            </a:r>
          </a:p>
          <a:p>
            <a:pPr lvl="1"/>
            <a:r>
              <a:rPr lang="en-US" sz="3600" b="1" dirty="0">
                <a:solidFill>
                  <a:schemeClr val="bg1"/>
                </a:solidFill>
              </a:rPr>
              <a:t>Arrival of Spanish.</a:t>
            </a:r>
          </a:p>
          <a:p>
            <a:pPr lvl="1"/>
            <a:endParaRPr lang="en-US" sz="3600" b="1" dirty="0">
              <a:solidFill>
                <a:schemeClr val="bg1"/>
              </a:solidFill>
            </a:endParaRPr>
          </a:p>
          <a:p>
            <a:pPr lvl="1"/>
            <a:r>
              <a:rPr lang="en-US" sz="3600" b="1" dirty="0">
                <a:solidFill>
                  <a:schemeClr val="bg1"/>
                </a:solidFill>
                <a:hlinkClick r:id="rId2"/>
              </a:rPr>
              <a:t>Video Clip</a:t>
            </a:r>
            <a:endParaRPr lang="en-US"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to="" calcmode="lin" valueType="num">
                                      <p:cBhvr>
                                        <p:cTn id="7" dur="1" fill="hold"/>
                                        <p:tgtEl>
                                          <p:spTgt spid="3686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to="" calcmode="lin" valueType="num">
                                      <p:cBhvr>
                                        <p:cTn id="12" dur="1" fill="hold"/>
                                        <p:tgtEl>
                                          <p:spTgt spid="3686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anim to="" calcmode="lin" valueType="num">
                                      <p:cBhvr>
                                        <p:cTn id="17" dur="1" fill="hold"/>
                                        <p:tgtEl>
                                          <p:spTgt spid="3686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Mayan Hieroglyphics </a:t>
            </a:r>
          </a:p>
        </p:txBody>
      </p:sp>
      <p:pic>
        <p:nvPicPr>
          <p:cNvPr id="12291" name="Picture 6" descr="profundo-detail"/>
          <p:cNvPicPr>
            <a:picLocks noChangeAspect="1" noChangeArrowheads="1"/>
          </p:cNvPicPr>
          <p:nvPr/>
        </p:nvPicPr>
        <p:blipFill>
          <a:blip r:embed="rId2" cstate="print"/>
          <a:srcRect/>
          <a:stretch>
            <a:fillRect/>
          </a:stretch>
        </p:blipFill>
        <p:spPr bwMode="auto">
          <a:xfrm>
            <a:off x="1785938" y="990601"/>
            <a:ext cx="5282597"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Mayan Ball Court</a:t>
            </a:r>
          </a:p>
        </p:txBody>
      </p:sp>
      <p:pic>
        <p:nvPicPr>
          <p:cNvPr id="13315" name="Picture 6" descr="ball-court-cc-tjeerd"/>
          <p:cNvPicPr>
            <a:picLocks noChangeAspect="1" noChangeArrowheads="1"/>
          </p:cNvPicPr>
          <p:nvPr/>
        </p:nvPicPr>
        <p:blipFill>
          <a:blip r:embed="rId2" cstate="print"/>
          <a:srcRect/>
          <a:stretch>
            <a:fillRect/>
          </a:stretch>
        </p:blipFill>
        <p:spPr bwMode="auto">
          <a:xfrm>
            <a:off x="1371600" y="914400"/>
            <a:ext cx="68294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Aztec Empire</a:t>
            </a:r>
          </a:p>
        </p:txBody>
      </p:sp>
      <p:sp>
        <p:nvSpPr>
          <p:cNvPr id="35843" name="Rectangle 3"/>
          <p:cNvSpPr>
            <a:spLocks noGrp="1" noChangeArrowheads="1"/>
          </p:cNvSpPr>
          <p:nvPr>
            <p:ph type="body" idx="4294967295"/>
          </p:nvPr>
        </p:nvSpPr>
        <p:spPr>
          <a:xfrm>
            <a:off x="457200" y="914400"/>
            <a:ext cx="8229600" cy="4525963"/>
          </a:xfrm>
          <a:prstGeom prst="rect">
            <a:avLst/>
          </a:prstGeom>
        </p:spPr>
        <p:txBody>
          <a:bodyPr/>
          <a:lstStyle/>
          <a:p>
            <a:r>
              <a:rPr lang="en-US" sz="3600" b="1" dirty="0">
                <a:solidFill>
                  <a:schemeClr val="bg1"/>
                </a:solidFill>
              </a:rPr>
              <a:t>By 1200 the Aztecs took over the Valley of Mexico. </a:t>
            </a:r>
          </a:p>
          <a:p>
            <a:pPr lvl="1"/>
            <a:r>
              <a:rPr lang="en-US" sz="3600" b="1" dirty="0">
                <a:solidFill>
                  <a:schemeClr val="bg1"/>
                </a:solidFill>
              </a:rPr>
              <a:t>Mexico City</a:t>
            </a:r>
          </a:p>
          <a:p>
            <a:pPr>
              <a:buFontTx/>
              <a:buNone/>
            </a:pPr>
            <a:endParaRPr lang="en-US" sz="3600" b="1" dirty="0">
              <a:solidFill>
                <a:schemeClr val="bg1"/>
              </a:solidFill>
            </a:endParaRPr>
          </a:p>
          <a:p>
            <a:r>
              <a:rPr lang="en-US" sz="3600" b="1" dirty="0">
                <a:solidFill>
                  <a:schemeClr val="bg1"/>
                </a:solidFill>
              </a:rPr>
              <a:t>1500s Aztecs controlled 80,000 miles </a:t>
            </a:r>
          </a:p>
          <a:p>
            <a:pPr lvl="1"/>
            <a:r>
              <a:rPr lang="en-US" sz="3600" b="1" dirty="0">
                <a:solidFill>
                  <a:schemeClr val="bg1"/>
                </a:solidFill>
              </a:rPr>
              <a:t>Population 5-15 million.</a:t>
            </a:r>
          </a:p>
          <a:p>
            <a:pPr lvl="1">
              <a:buFontTx/>
              <a:buNone/>
            </a:pPr>
            <a:endParaRPr lang="en-US" sz="3600" b="1" dirty="0">
              <a:solidFill>
                <a:schemeClr val="bg1"/>
              </a:solidFill>
            </a:endParaRPr>
          </a:p>
          <a:p>
            <a:r>
              <a:rPr lang="en-US" sz="3600" b="1" dirty="0">
                <a:solidFill>
                  <a:schemeClr val="bg1"/>
                </a:solidFill>
              </a:rPr>
              <a:t>Based their success on conquest.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dissolve">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dissolve">
                                      <p:cBhvr>
                                        <p:cTn id="17" dur="500"/>
                                        <p:tgtEl>
                                          <p:spTgt spid="358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dissolve">
                                      <p:cBhvr>
                                        <p:cTn id="22" dur="500"/>
                                        <p:tgtEl>
                                          <p:spTgt spid="358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Effect transition="in" filter="dissolve">
                                      <p:cBhvr>
                                        <p:cTn id="27"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Aztec Society</a:t>
            </a:r>
          </a:p>
        </p:txBody>
      </p:sp>
      <p:sp>
        <p:nvSpPr>
          <p:cNvPr id="37891" name="Rectangle 3"/>
          <p:cNvSpPr>
            <a:spLocks noGrp="1" noChangeArrowheads="1"/>
          </p:cNvSpPr>
          <p:nvPr>
            <p:ph type="body" idx="4294967295"/>
          </p:nvPr>
        </p:nvSpPr>
        <p:spPr>
          <a:xfrm>
            <a:off x="457200" y="1600200"/>
            <a:ext cx="8229600" cy="4525963"/>
          </a:xfrm>
          <a:prstGeom prst="rect">
            <a:avLst/>
          </a:prstGeom>
        </p:spPr>
        <p:txBody>
          <a:bodyPr/>
          <a:lstStyle/>
          <a:p>
            <a:pPr>
              <a:lnSpc>
                <a:spcPct val="90000"/>
              </a:lnSpc>
            </a:pPr>
            <a:r>
              <a:rPr lang="en-US" b="1" dirty="0">
                <a:solidFill>
                  <a:schemeClr val="bg1"/>
                </a:solidFill>
              </a:rPr>
              <a:t>Aztec religion was polytheistic.</a:t>
            </a:r>
          </a:p>
          <a:p>
            <a:pPr lvl="1">
              <a:lnSpc>
                <a:spcPct val="90000"/>
              </a:lnSpc>
            </a:pPr>
            <a:r>
              <a:rPr lang="en-US" sz="3200" b="1" dirty="0">
                <a:solidFill>
                  <a:schemeClr val="bg1"/>
                </a:solidFill>
              </a:rPr>
              <a:t>Practiced human sacrifice. </a:t>
            </a:r>
          </a:p>
          <a:p>
            <a:pPr lvl="1">
              <a:lnSpc>
                <a:spcPct val="90000"/>
              </a:lnSpc>
            </a:pPr>
            <a:r>
              <a:rPr lang="en-US" sz="3200" b="1" dirty="0">
                <a:solidFill>
                  <a:schemeClr val="bg1"/>
                </a:solidFill>
              </a:rPr>
              <a:t>Conquered just to obtain sacrificial victims. </a:t>
            </a:r>
          </a:p>
          <a:p>
            <a:pPr lvl="1">
              <a:lnSpc>
                <a:spcPct val="90000"/>
              </a:lnSpc>
            </a:pPr>
            <a:endParaRPr lang="en-US" sz="3200" b="1" dirty="0">
              <a:solidFill>
                <a:schemeClr val="bg1"/>
              </a:solidFill>
            </a:endParaRPr>
          </a:p>
          <a:p>
            <a:pPr>
              <a:lnSpc>
                <a:spcPct val="90000"/>
              </a:lnSpc>
            </a:pPr>
            <a:r>
              <a:rPr lang="en-US" b="1" dirty="0">
                <a:solidFill>
                  <a:schemeClr val="bg1"/>
                </a:solidFill>
              </a:rPr>
              <a:t>Developed :</a:t>
            </a:r>
          </a:p>
          <a:p>
            <a:pPr lvl="1">
              <a:lnSpc>
                <a:spcPct val="90000"/>
              </a:lnSpc>
            </a:pPr>
            <a:r>
              <a:rPr lang="en-US" sz="3200" b="1" dirty="0">
                <a:solidFill>
                  <a:schemeClr val="bg1"/>
                </a:solidFill>
              </a:rPr>
              <a:t>Calendars </a:t>
            </a:r>
          </a:p>
          <a:p>
            <a:pPr lvl="1">
              <a:lnSpc>
                <a:spcPct val="90000"/>
              </a:lnSpc>
            </a:pPr>
            <a:r>
              <a:rPr lang="en-US" sz="3200" b="1" dirty="0">
                <a:solidFill>
                  <a:schemeClr val="bg1"/>
                </a:solidFill>
              </a:rPr>
              <a:t>Written language</a:t>
            </a:r>
          </a:p>
          <a:p>
            <a:pPr lvl="1">
              <a:lnSpc>
                <a:spcPct val="90000"/>
              </a:lnSpc>
            </a:pPr>
            <a:r>
              <a:rPr lang="en-US" sz="3200" b="1" dirty="0">
                <a:solidFill>
                  <a:schemeClr val="bg1"/>
                </a:solidFill>
              </a:rPr>
              <a:t>Math</a:t>
            </a:r>
          </a:p>
          <a:p>
            <a:pPr>
              <a:lnSpc>
                <a:spcPct val="90000"/>
              </a:lnSpc>
              <a:buFontTx/>
              <a:buNone/>
            </a:pP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ssolv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dissolv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dissolv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891">
                                            <p:txEl>
                                              <p:pRg st="4" end="4"/>
                                            </p:txEl>
                                          </p:spTgt>
                                        </p:tgtEl>
                                        <p:attrNameLst>
                                          <p:attrName>style.visibility</p:attrName>
                                        </p:attrNameLst>
                                      </p:cBhvr>
                                      <p:to>
                                        <p:strVal val="visible"/>
                                      </p:to>
                                    </p:set>
                                    <p:animEffect transition="in" filter="dissolve">
                                      <p:cBhvr>
                                        <p:cTn id="22" dur="500"/>
                                        <p:tgtEl>
                                          <p:spTgt spid="378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dissolve">
                                      <p:cBhvr>
                                        <p:cTn id="27" dur="500"/>
                                        <p:tgtEl>
                                          <p:spTgt spid="378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891">
                                            <p:txEl>
                                              <p:pRg st="6" end="6"/>
                                            </p:txEl>
                                          </p:spTgt>
                                        </p:tgtEl>
                                        <p:attrNameLst>
                                          <p:attrName>style.visibility</p:attrName>
                                        </p:attrNameLst>
                                      </p:cBhvr>
                                      <p:to>
                                        <p:strVal val="visible"/>
                                      </p:to>
                                    </p:set>
                                    <p:animEffect transition="in" filter="dissolve">
                                      <p:cBhvr>
                                        <p:cTn id="32" dur="500"/>
                                        <p:tgtEl>
                                          <p:spTgt spid="3789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Effect transition="in" filter="dissolve">
                                      <p:cBhvr>
                                        <p:cTn id="37"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Aztec Calendar</a:t>
            </a:r>
          </a:p>
        </p:txBody>
      </p:sp>
      <p:pic>
        <p:nvPicPr>
          <p:cNvPr id="16387" name="Picture 6" descr="aztec_calendar"/>
          <p:cNvPicPr>
            <a:picLocks noChangeAspect="1" noChangeArrowheads="1"/>
          </p:cNvPicPr>
          <p:nvPr/>
        </p:nvPicPr>
        <p:blipFill>
          <a:blip r:embed="rId2" cstate="print"/>
          <a:srcRect/>
          <a:stretch>
            <a:fillRect/>
          </a:stretch>
        </p:blipFill>
        <p:spPr bwMode="auto">
          <a:xfrm>
            <a:off x="2590800" y="1371600"/>
            <a:ext cx="4191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74638"/>
            <a:ext cx="8229600" cy="1143000"/>
          </a:xfrm>
          <a:prstGeom prst="rect">
            <a:avLst/>
          </a:prstGeom>
        </p:spPr>
        <p:txBody>
          <a:bodyPr/>
          <a:lstStyle/>
          <a:p>
            <a:r>
              <a:rPr lang="en-US" dirty="0">
                <a:solidFill>
                  <a:srgbClr val="FFFF00"/>
                </a:solidFill>
              </a:rPr>
              <a:t>Aztec Society (cont.)</a:t>
            </a:r>
          </a:p>
        </p:txBody>
      </p:sp>
      <p:sp>
        <p:nvSpPr>
          <p:cNvPr id="38915" name="Rectangle 3"/>
          <p:cNvSpPr>
            <a:spLocks noGrp="1" noChangeArrowheads="1"/>
          </p:cNvSpPr>
          <p:nvPr>
            <p:ph type="body" idx="4294967295"/>
          </p:nvPr>
        </p:nvSpPr>
        <p:spPr>
          <a:xfrm>
            <a:off x="457200" y="1600200"/>
            <a:ext cx="8229600" cy="4525963"/>
          </a:xfrm>
          <a:prstGeom prst="rect">
            <a:avLst/>
          </a:prstGeom>
        </p:spPr>
        <p:txBody>
          <a:bodyPr/>
          <a:lstStyle/>
          <a:p>
            <a:pPr algn="just"/>
            <a:r>
              <a:rPr lang="en-US" sz="3600" b="1" dirty="0">
                <a:solidFill>
                  <a:schemeClr val="bg1"/>
                </a:solidFill>
              </a:rPr>
              <a:t>Constructed elaborate cities. </a:t>
            </a:r>
          </a:p>
          <a:p>
            <a:pPr lvl="1" algn="just"/>
            <a:r>
              <a:rPr lang="en-US" sz="3600" b="1" dirty="0">
                <a:solidFill>
                  <a:schemeClr val="bg1"/>
                </a:solidFill>
              </a:rPr>
              <a:t>highly decorated temples and large market places.</a:t>
            </a:r>
          </a:p>
          <a:p>
            <a:pPr lvl="1" algn="just">
              <a:buFontTx/>
              <a:buNone/>
            </a:pPr>
            <a:endParaRPr lang="en-US" sz="3600" b="1" dirty="0">
              <a:solidFill>
                <a:schemeClr val="bg1"/>
              </a:solidFill>
            </a:endParaRPr>
          </a:p>
          <a:p>
            <a:pPr algn="just"/>
            <a:r>
              <a:rPr lang="en-US" sz="3600" b="1" dirty="0">
                <a:solidFill>
                  <a:schemeClr val="bg1"/>
                </a:solidFill>
              </a:rPr>
              <a:t>Constructed a road and canal system.</a:t>
            </a:r>
          </a:p>
          <a:p>
            <a:pPr lvl="1" algn="just"/>
            <a:r>
              <a:rPr lang="en-US" sz="3600" b="1" dirty="0">
                <a:solidFill>
                  <a:schemeClr val="bg1"/>
                </a:solidFill>
              </a:rPr>
              <a:t>Connected the central city to outer areas.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to="" calcmode="lin" valueType="num">
                                      <p:cBhvr>
                                        <p:cTn id="7" dur="1" fill="hold"/>
                                        <p:tgtEl>
                                          <p:spTgt spid="389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to="" calcmode="lin" valueType="num">
                                      <p:cBhvr>
                                        <p:cTn id="12" dur="1" fill="hold"/>
                                        <p:tgtEl>
                                          <p:spTgt spid="3891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to="" calcmode="lin" valueType="num">
                                      <p:cBhvr>
                                        <p:cTn id="17" dur="1" fill="hold"/>
                                        <p:tgtEl>
                                          <p:spTgt spid="38915">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 to="" calcmode="lin" valueType="num">
                                      <p:cBhvr>
                                        <p:cTn id="22" dur="1" fill="hold"/>
                                        <p:tgtEl>
                                          <p:spTgt spid="3891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Aztec ruins</a:t>
            </a:r>
          </a:p>
        </p:txBody>
      </p:sp>
      <p:pic>
        <p:nvPicPr>
          <p:cNvPr id="18435" name="Picture 6" descr="300_00_2"/>
          <p:cNvPicPr>
            <a:picLocks noChangeAspect="1" noChangeArrowheads="1"/>
          </p:cNvPicPr>
          <p:nvPr/>
        </p:nvPicPr>
        <p:blipFill>
          <a:blip r:embed="rId2" cstate="print"/>
          <a:srcRect/>
          <a:stretch>
            <a:fillRect/>
          </a:stretch>
        </p:blipFill>
        <p:spPr bwMode="auto">
          <a:xfrm>
            <a:off x="533400" y="1066800"/>
            <a:ext cx="8190694"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533400"/>
            <a:ext cx="7772400" cy="1470025"/>
          </a:xfrm>
          <a:prstGeom prst="rect">
            <a:avLst/>
          </a:prstGeom>
        </p:spPr>
        <p:txBody>
          <a:bodyPr/>
          <a:lstStyle/>
          <a:p>
            <a:r>
              <a:rPr lang="en-US" b="1" dirty="0">
                <a:solidFill>
                  <a:srgbClr val="FFFF00"/>
                </a:solidFill>
              </a:rPr>
              <a:t>Civilization in the Americas</a:t>
            </a:r>
          </a:p>
        </p:txBody>
      </p:sp>
      <p:pic>
        <p:nvPicPr>
          <p:cNvPr id="2051" name="Picture 7" descr="mapa"/>
          <p:cNvPicPr>
            <a:picLocks noChangeAspect="1" noChangeArrowheads="1"/>
          </p:cNvPicPr>
          <p:nvPr/>
        </p:nvPicPr>
        <p:blipFill>
          <a:blip r:embed="rId2" cstate="print"/>
          <a:srcRect/>
          <a:stretch>
            <a:fillRect/>
          </a:stretch>
        </p:blipFill>
        <p:spPr bwMode="auto">
          <a:xfrm>
            <a:off x="2438400" y="1219200"/>
            <a:ext cx="402907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rovost.uncc.edu/LatinoInitiative/Aztec%20ruins%20Mexico%20City.JPG"/>
          <p:cNvPicPr>
            <a:picLocks noChangeAspect="1" noChangeArrowheads="1"/>
          </p:cNvPicPr>
          <p:nvPr/>
        </p:nvPicPr>
        <p:blipFill>
          <a:blip r:embed="rId2" r:link="rId3" cstate="print"/>
          <a:srcRect/>
          <a:stretch>
            <a:fillRect/>
          </a:stretch>
        </p:blipFill>
        <p:spPr bwMode="auto">
          <a:xfrm>
            <a:off x="533400" y="1066801"/>
            <a:ext cx="8153400" cy="4876799"/>
          </a:xfrm>
          <a:prstGeom prst="rect">
            <a:avLst/>
          </a:prstGeom>
          <a:noFill/>
          <a:ln w="9525">
            <a:noFill/>
            <a:miter lim="800000"/>
            <a:headEnd/>
            <a:tailEnd/>
          </a:ln>
        </p:spPr>
      </p:pic>
      <p:sp>
        <p:nvSpPr>
          <p:cNvPr id="19459" name="Rectangle 3"/>
          <p:cNvSpPr>
            <a:spLocks noGrp="1" noChangeArrowheads="1"/>
          </p:cNvSpPr>
          <p:nvPr>
            <p:ph type="title" idx="4294967295"/>
          </p:nvPr>
        </p:nvSpPr>
        <p:spPr>
          <a:xfrm>
            <a:off x="381000" y="381000"/>
            <a:ext cx="8229600" cy="1143000"/>
          </a:xfrm>
          <a:prstGeom prst="rect">
            <a:avLst/>
          </a:prstGeom>
        </p:spPr>
        <p:txBody>
          <a:bodyPr/>
          <a:lstStyle/>
          <a:p>
            <a:r>
              <a:rPr lang="en-US" b="1" dirty="0">
                <a:solidFill>
                  <a:srgbClr val="FFFF00"/>
                </a:solidFill>
              </a:rPr>
              <a:t>Aztec ruins-Mexico City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Aztec Society (cont.)</a:t>
            </a:r>
          </a:p>
        </p:txBody>
      </p:sp>
      <p:sp>
        <p:nvSpPr>
          <p:cNvPr id="39939" name="Rectangle 3"/>
          <p:cNvSpPr>
            <a:spLocks noGrp="1" noChangeArrowheads="1"/>
          </p:cNvSpPr>
          <p:nvPr>
            <p:ph type="body" idx="4294967295"/>
          </p:nvPr>
        </p:nvSpPr>
        <p:spPr>
          <a:xfrm>
            <a:off x="3361150" y="1344026"/>
            <a:ext cx="5401849" cy="4277965"/>
          </a:xfrm>
          <a:prstGeom prst="rect">
            <a:avLst/>
          </a:prstGeom>
        </p:spPr>
        <p:txBody>
          <a:bodyPr/>
          <a:lstStyle/>
          <a:p>
            <a:pPr>
              <a:lnSpc>
                <a:spcPct val="80000"/>
              </a:lnSpc>
              <a:buFontTx/>
              <a:buNone/>
            </a:pPr>
            <a:endParaRPr lang="en-US" sz="2800" b="1" dirty="0">
              <a:solidFill>
                <a:schemeClr val="bg1"/>
              </a:solidFill>
            </a:endParaRPr>
          </a:p>
          <a:p>
            <a:pPr>
              <a:lnSpc>
                <a:spcPct val="80000"/>
              </a:lnSpc>
              <a:buFontTx/>
              <a:buNone/>
            </a:pPr>
            <a:r>
              <a:rPr lang="en-US" sz="2800" b="1" dirty="0">
                <a:solidFill>
                  <a:schemeClr val="bg1"/>
                </a:solidFill>
              </a:rPr>
              <a:t>Emperor</a:t>
            </a:r>
          </a:p>
          <a:p>
            <a:pPr>
              <a:lnSpc>
                <a:spcPct val="80000"/>
              </a:lnSpc>
              <a:buFontTx/>
              <a:buNone/>
            </a:pPr>
            <a:endParaRPr lang="en-US" sz="2800" b="1" dirty="0">
              <a:solidFill>
                <a:schemeClr val="bg1"/>
              </a:solidFill>
            </a:endParaRPr>
          </a:p>
          <a:p>
            <a:pPr>
              <a:lnSpc>
                <a:spcPct val="80000"/>
              </a:lnSpc>
              <a:buFontTx/>
              <a:buNone/>
            </a:pPr>
            <a:r>
              <a:rPr lang="en-US" sz="2800" b="1" dirty="0">
                <a:solidFill>
                  <a:schemeClr val="bg1"/>
                </a:solidFill>
              </a:rPr>
              <a:t>	   Nobles (govt. officials, priests, 	generals)</a:t>
            </a:r>
          </a:p>
          <a:p>
            <a:pPr>
              <a:lnSpc>
                <a:spcPct val="80000"/>
              </a:lnSpc>
              <a:buFontTx/>
              <a:buNone/>
            </a:pPr>
            <a:endParaRPr lang="en-US" sz="2800" b="1" dirty="0">
              <a:solidFill>
                <a:schemeClr val="bg1"/>
              </a:solidFill>
            </a:endParaRPr>
          </a:p>
          <a:p>
            <a:pPr>
              <a:lnSpc>
                <a:spcPct val="80000"/>
              </a:lnSpc>
              <a:buFontTx/>
              <a:buNone/>
            </a:pPr>
            <a:r>
              <a:rPr lang="en-US" sz="2800" b="1" dirty="0">
                <a:solidFill>
                  <a:schemeClr val="bg1"/>
                </a:solidFill>
              </a:rPr>
              <a:t>			Commoners 				(merchants, </a:t>
            </a:r>
            <a:r>
              <a:rPr lang="en-US" sz="2800" b="1" dirty="0" smtClean="0">
                <a:solidFill>
                  <a:schemeClr val="bg1"/>
                </a:solidFill>
              </a:rPr>
              <a:t>      </a:t>
            </a:r>
          </a:p>
          <a:p>
            <a:pPr>
              <a:lnSpc>
                <a:spcPct val="80000"/>
              </a:lnSpc>
              <a:buFontTx/>
              <a:buNone/>
            </a:pPr>
            <a:r>
              <a:rPr lang="en-US" sz="2800" b="1" dirty="0">
                <a:solidFill>
                  <a:schemeClr val="bg1"/>
                </a:solidFill>
              </a:rPr>
              <a:t> </a:t>
            </a:r>
            <a:r>
              <a:rPr lang="en-US" sz="2800" b="1" dirty="0" smtClean="0">
                <a:solidFill>
                  <a:schemeClr val="bg1"/>
                </a:solidFill>
              </a:rPr>
              <a:t>                                  soldiers</a:t>
            </a:r>
            <a:r>
              <a:rPr lang="en-US" sz="2800" b="1" dirty="0">
                <a:solidFill>
                  <a:schemeClr val="bg1"/>
                </a:solidFill>
              </a:rPr>
              <a:t>, 			</a:t>
            </a:r>
            <a:r>
              <a:rPr lang="en-US" sz="2800" b="1" dirty="0" smtClean="0">
                <a:solidFill>
                  <a:schemeClr val="bg1"/>
                </a:solidFill>
              </a:rPr>
              <a:t>            farmers</a:t>
            </a:r>
            <a:r>
              <a:rPr lang="en-US" sz="2800" b="1" dirty="0">
                <a:solidFill>
                  <a:schemeClr val="bg1"/>
                </a:solidFill>
              </a:rPr>
              <a:t>)</a:t>
            </a:r>
          </a:p>
          <a:p>
            <a:pPr>
              <a:lnSpc>
                <a:spcPct val="80000"/>
              </a:lnSpc>
              <a:buFontTx/>
              <a:buNone/>
            </a:pPr>
            <a:endParaRPr lang="en-US" sz="2800" b="1" dirty="0">
              <a:solidFill>
                <a:schemeClr val="bg1"/>
              </a:solidFill>
            </a:endParaRPr>
          </a:p>
          <a:p>
            <a:pPr>
              <a:lnSpc>
                <a:spcPct val="80000"/>
              </a:lnSpc>
              <a:buFontTx/>
              <a:buNone/>
            </a:pPr>
            <a:r>
              <a:rPr lang="en-US" sz="2800" b="1" dirty="0">
                <a:solidFill>
                  <a:schemeClr val="bg1"/>
                </a:solidFill>
              </a:rPr>
              <a:t>				Enslaved</a:t>
            </a:r>
          </a:p>
        </p:txBody>
      </p:sp>
      <p:sp>
        <p:nvSpPr>
          <p:cNvPr id="39940" name="AutoShape 4"/>
          <p:cNvSpPr>
            <a:spLocks noChangeArrowheads="1"/>
          </p:cNvSpPr>
          <p:nvPr/>
        </p:nvSpPr>
        <p:spPr bwMode="auto">
          <a:xfrm>
            <a:off x="381000" y="1600200"/>
            <a:ext cx="5257800" cy="475362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0485" name="Line 5"/>
          <p:cNvSpPr>
            <a:spLocks noChangeShapeType="1"/>
          </p:cNvSpPr>
          <p:nvPr/>
        </p:nvSpPr>
        <p:spPr bwMode="auto">
          <a:xfrm>
            <a:off x="2209800" y="2971800"/>
            <a:ext cx="1219200" cy="0"/>
          </a:xfrm>
          <a:prstGeom prst="line">
            <a:avLst/>
          </a:prstGeom>
          <a:noFill/>
          <a:ln w="9525">
            <a:solidFill>
              <a:schemeClr val="tx1"/>
            </a:solidFill>
            <a:round/>
            <a:headEnd/>
            <a:tailEnd/>
          </a:ln>
        </p:spPr>
        <p:txBody>
          <a:bodyPr/>
          <a:lstStyle/>
          <a:p>
            <a:endParaRPr lang="en-US"/>
          </a:p>
        </p:txBody>
      </p:sp>
      <p:sp>
        <p:nvSpPr>
          <p:cNvPr id="20486" name="Line 6"/>
          <p:cNvSpPr>
            <a:spLocks noChangeShapeType="1"/>
          </p:cNvSpPr>
          <p:nvPr/>
        </p:nvSpPr>
        <p:spPr bwMode="auto">
          <a:xfrm>
            <a:off x="1524000" y="4343400"/>
            <a:ext cx="2590800" cy="0"/>
          </a:xfrm>
          <a:prstGeom prst="line">
            <a:avLst/>
          </a:prstGeom>
          <a:noFill/>
          <a:ln w="9525">
            <a:solidFill>
              <a:schemeClr val="tx1"/>
            </a:solidFill>
            <a:round/>
            <a:headEnd/>
            <a:tailEnd/>
          </a:ln>
        </p:spPr>
        <p:txBody>
          <a:bodyPr/>
          <a:lstStyle/>
          <a:p>
            <a:endParaRPr lang="en-US"/>
          </a:p>
        </p:txBody>
      </p:sp>
      <p:sp>
        <p:nvSpPr>
          <p:cNvPr id="20487" name="Line 7"/>
          <p:cNvSpPr>
            <a:spLocks noChangeShapeType="1"/>
          </p:cNvSpPr>
          <p:nvPr/>
        </p:nvSpPr>
        <p:spPr bwMode="auto">
          <a:xfrm>
            <a:off x="609600" y="5791200"/>
            <a:ext cx="4267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dissolve">
                                      <p:cBhvr>
                                        <p:cTn id="17" dur="500"/>
                                        <p:tgtEl>
                                          <p:spTgt spid="39939">
                                            <p:txEl>
                                              <p:pRg st="3" end="3"/>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animEffect transition="in" filter="dissolve">
                                      <p:cBhvr>
                                        <p:cTn id="21" dur="500"/>
                                        <p:tgtEl>
                                          <p:spTgt spid="39939">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9939">
                                            <p:txEl>
                                              <p:pRg st="6" end="6"/>
                                            </p:txEl>
                                          </p:spTgt>
                                        </p:tgtEl>
                                        <p:attrNameLst>
                                          <p:attrName>style.visibility</p:attrName>
                                        </p:attrNameLst>
                                      </p:cBhvr>
                                      <p:to>
                                        <p:strVal val="visible"/>
                                      </p:to>
                                    </p:set>
                                    <p:animEffect transition="in" filter="dissolve">
                                      <p:cBhvr>
                                        <p:cTn id="24" dur="500"/>
                                        <p:tgtEl>
                                          <p:spTgt spid="3993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9939">
                                            <p:txEl>
                                              <p:pRg st="8" end="8"/>
                                            </p:txEl>
                                          </p:spTgt>
                                        </p:tgtEl>
                                        <p:attrNameLst>
                                          <p:attrName>style.visibility</p:attrName>
                                        </p:attrNameLst>
                                      </p:cBhvr>
                                      <p:to>
                                        <p:strVal val="visible"/>
                                      </p:to>
                                    </p:set>
                                    <p:animEffect transition="in" filter="dissolve">
                                      <p:cBhvr>
                                        <p:cTn id="29" dur="500"/>
                                        <p:tgtEl>
                                          <p:spTgt spid="39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74638"/>
            <a:ext cx="8229600" cy="1143000"/>
          </a:xfrm>
          <a:prstGeom prst="rect">
            <a:avLst/>
          </a:prstGeom>
        </p:spPr>
        <p:txBody>
          <a:bodyPr/>
          <a:lstStyle/>
          <a:p>
            <a:r>
              <a:rPr lang="en-US" sz="4000" b="1" dirty="0">
                <a:solidFill>
                  <a:srgbClr val="FFFF00"/>
                </a:solidFill>
              </a:rPr>
              <a:t>What problems did the Aztec face?</a:t>
            </a:r>
          </a:p>
        </p:txBody>
      </p:sp>
      <p:sp>
        <p:nvSpPr>
          <p:cNvPr id="41987" name="Rectangle 3"/>
          <p:cNvSpPr>
            <a:spLocks noGrp="1" noChangeArrowheads="1"/>
          </p:cNvSpPr>
          <p:nvPr>
            <p:ph type="body" idx="4294967295"/>
          </p:nvPr>
        </p:nvSpPr>
        <p:spPr>
          <a:xfrm>
            <a:off x="457200" y="1295400"/>
            <a:ext cx="8229600" cy="5257800"/>
          </a:xfrm>
          <a:prstGeom prst="rect">
            <a:avLst/>
          </a:prstGeom>
        </p:spPr>
        <p:txBody>
          <a:bodyPr/>
          <a:lstStyle/>
          <a:p>
            <a:r>
              <a:rPr lang="en-US" sz="2800" b="1" dirty="0">
                <a:solidFill>
                  <a:schemeClr val="bg1"/>
                </a:solidFill>
              </a:rPr>
              <a:t>Required even more sacrifice to honor the gods. </a:t>
            </a:r>
          </a:p>
          <a:p>
            <a:pPr lvl="1">
              <a:buFontTx/>
              <a:buNone/>
            </a:pPr>
            <a:endParaRPr lang="en-US" sz="1400" b="1" dirty="0">
              <a:solidFill>
                <a:schemeClr val="bg1"/>
              </a:solidFill>
            </a:endParaRPr>
          </a:p>
          <a:p>
            <a:r>
              <a:rPr lang="en-US" sz="2800" b="1" dirty="0">
                <a:solidFill>
                  <a:schemeClr val="bg1"/>
                </a:solidFill>
              </a:rPr>
              <a:t>Caused people in outer areas to:</a:t>
            </a:r>
          </a:p>
          <a:p>
            <a:pPr lvl="1"/>
            <a:r>
              <a:rPr lang="en-US" b="1" dirty="0">
                <a:solidFill>
                  <a:schemeClr val="bg1"/>
                </a:solidFill>
              </a:rPr>
              <a:t>Hate the </a:t>
            </a:r>
            <a:r>
              <a:rPr lang="en-US" b="1" dirty="0" smtClean="0">
                <a:solidFill>
                  <a:schemeClr val="bg1"/>
                </a:solidFill>
              </a:rPr>
              <a:t>Aztecs </a:t>
            </a:r>
            <a:r>
              <a:rPr lang="en-US" b="1" dirty="0">
                <a:solidFill>
                  <a:schemeClr val="bg1"/>
                </a:solidFill>
              </a:rPr>
              <a:t>.</a:t>
            </a:r>
          </a:p>
          <a:p>
            <a:pPr lvl="1"/>
            <a:r>
              <a:rPr lang="en-US" b="1" dirty="0">
                <a:solidFill>
                  <a:schemeClr val="bg1"/>
                </a:solidFill>
              </a:rPr>
              <a:t>Retaliate against the Aztecs.</a:t>
            </a:r>
          </a:p>
          <a:p>
            <a:pPr lvl="1"/>
            <a:endParaRPr lang="en-US" sz="1400" b="1" dirty="0">
              <a:solidFill>
                <a:schemeClr val="bg1"/>
              </a:solidFill>
            </a:endParaRPr>
          </a:p>
          <a:p>
            <a:r>
              <a:rPr lang="en-US" sz="2800" b="1" dirty="0">
                <a:solidFill>
                  <a:schemeClr val="bg1"/>
                </a:solidFill>
              </a:rPr>
              <a:t>Spanish arrived in early 1500s.</a:t>
            </a:r>
          </a:p>
          <a:p>
            <a:pPr lvl="1"/>
            <a:r>
              <a:rPr lang="en-US" b="1" dirty="0">
                <a:solidFill>
                  <a:schemeClr val="bg1"/>
                </a:solidFill>
              </a:rPr>
              <a:t>Led by </a:t>
            </a:r>
            <a:r>
              <a:rPr lang="en-US" b="1" dirty="0" err="1">
                <a:solidFill>
                  <a:schemeClr val="bg1"/>
                </a:solidFill>
              </a:rPr>
              <a:t>Hernan</a:t>
            </a:r>
            <a:r>
              <a:rPr lang="en-US" b="1" dirty="0">
                <a:solidFill>
                  <a:schemeClr val="bg1"/>
                </a:solidFill>
              </a:rPr>
              <a:t> Cortez (Conquistador- Spanish soldier, conqueror) </a:t>
            </a:r>
          </a:p>
          <a:p>
            <a:pPr lvl="1"/>
            <a:r>
              <a:rPr lang="en-US" b="1" dirty="0">
                <a:solidFill>
                  <a:schemeClr val="bg1"/>
                </a:solidFill>
              </a:rPr>
              <a:t>Used hate of Aztecs to his advantage. </a:t>
            </a:r>
          </a:p>
          <a:p>
            <a:pPr lvl="1"/>
            <a:r>
              <a:rPr lang="en-US" sz="2400" b="1" dirty="0">
                <a:solidFill>
                  <a:schemeClr val="bg1"/>
                </a:solidFill>
                <a:hlinkClick r:id="rId2"/>
              </a:rPr>
              <a:t>video clip</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dissolve">
                                      <p:cBhvr>
                                        <p:cTn id="12" dur="5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dissolve">
                                      <p:cBhvr>
                                        <p:cTn id="17" dur="5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dissolve">
                                      <p:cBhvr>
                                        <p:cTn id="22" dur="500"/>
                                        <p:tgtEl>
                                          <p:spTgt spid="419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animEffect transition="in" filter="dissolve">
                                      <p:cBhvr>
                                        <p:cTn id="27" dur="500"/>
                                        <p:tgtEl>
                                          <p:spTgt spid="419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987">
                                            <p:txEl>
                                              <p:pRg st="7" end="7"/>
                                            </p:txEl>
                                          </p:spTgt>
                                        </p:tgtEl>
                                        <p:attrNameLst>
                                          <p:attrName>style.visibility</p:attrName>
                                        </p:attrNameLst>
                                      </p:cBhvr>
                                      <p:to>
                                        <p:strVal val="visible"/>
                                      </p:to>
                                    </p:set>
                                    <p:animEffect transition="in" filter="dissolve">
                                      <p:cBhvr>
                                        <p:cTn id="32" dur="500"/>
                                        <p:tgtEl>
                                          <p:spTgt spid="4198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Effect transition="in" filter="dissolve">
                                      <p:cBhvr>
                                        <p:cTn id="37" dur="500"/>
                                        <p:tgtEl>
                                          <p:spTgt spid="4198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1987">
                                            <p:txEl>
                                              <p:pRg st="9" end="9"/>
                                            </p:txEl>
                                          </p:spTgt>
                                        </p:tgtEl>
                                        <p:attrNameLst>
                                          <p:attrName>style.visibility</p:attrName>
                                        </p:attrNameLst>
                                      </p:cBhvr>
                                      <p:to>
                                        <p:strVal val="visible"/>
                                      </p:to>
                                    </p:set>
                                    <p:animEffect transition="in" filter="dissolve">
                                      <p:cBhvr>
                                        <p:cTn id="42" dur="500"/>
                                        <p:tgtEl>
                                          <p:spTgt spid="419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Inca Empire</a:t>
            </a:r>
          </a:p>
        </p:txBody>
      </p:sp>
      <p:sp>
        <p:nvSpPr>
          <p:cNvPr id="43011" name="Rectangle 3"/>
          <p:cNvSpPr>
            <a:spLocks noGrp="1" noChangeArrowheads="1"/>
          </p:cNvSpPr>
          <p:nvPr>
            <p:ph type="body" idx="4294967295"/>
          </p:nvPr>
        </p:nvSpPr>
        <p:spPr>
          <a:xfrm>
            <a:off x="457200" y="1371600"/>
            <a:ext cx="8229600" cy="4953000"/>
          </a:xfrm>
          <a:prstGeom prst="rect">
            <a:avLst/>
          </a:prstGeom>
        </p:spPr>
        <p:txBody>
          <a:bodyPr/>
          <a:lstStyle/>
          <a:p>
            <a:pPr>
              <a:lnSpc>
                <a:spcPct val="90000"/>
              </a:lnSpc>
            </a:pPr>
            <a:r>
              <a:rPr lang="en-US" b="1" dirty="0">
                <a:solidFill>
                  <a:schemeClr val="bg1"/>
                </a:solidFill>
              </a:rPr>
              <a:t>Developed in South America.</a:t>
            </a:r>
          </a:p>
          <a:p>
            <a:pPr lvl="1">
              <a:lnSpc>
                <a:spcPct val="90000"/>
              </a:lnSpc>
            </a:pPr>
            <a:r>
              <a:rPr lang="en-US" sz="3200" b="1" dirty="0">
                <a:solidFill>
                  <a:schemeClr val="bg1"/>
                </a:solidFill>
              </a:rPr>
              <a:t>Ecuador, Peru and Chile.</a:t>
            </a:r>
          </a:p>
          <a:p>
            <a:pPr lvl="1">
              <a:lnSpc>
                <a:spcPct val="90000"/>
              </a:lnSpc>
            </a:pPr>
            <a:r>
              <a:rPr lang="en-US" sz="3200" b="1" dirty="0">
                <a:solidFill>
                  <a:schemeClr val="bg1"/>
                </a:solidFill>
              </a:rPr>
              <a:t>Settled in Andes Mts.</a:t>
            </a:r>
          </a:p>
          <a:p>
            <a:pPr lvl="1">
              <a:lnSpc>
                <a:spcPct val="90000"/>
              </a:lnSpc>
            </a:pPr>
            <a:endParaRPr lang="en-US" sz="3200" b="1" dirty="0">
              <a:solidFill>
                <a:schemeClr val="bg1"/>
              </a:solidFill>
            </a:endParaRPr>
          </a:p>
          <a:p>
            <a:pPr>
              <a:lnSpc>
                <a:spcPct val="90000"/>
              </a:lnSpc>
            </a:pPr>
            <a:r>
              <a:rPr lang="en-US" b="1" dirty="0">
                <a:solidFill>
                  <a:schemeClr val="bg1"/>
                </a:solidFill>
              </a:rPr>
              <a:t>By 1500 controlled 2,500 miles.</a:t>
            </a:r>
          </a:p>
          <a:p>
            <a:pPr lvl="1">
              <a:lnSpc>
                <a:spcPct val="90000"/>
              </a:lnSpc>
            </a:pPr>
            <a:r>
              <a:rPr lang="en-US" sz="3200" b="1" dirty="0">
                <a:solidFill>
                  <a:schemeClr val="bg1"/>
                </a:solidFill>
              </a:rPr>
              <a:t>Population: 16 million.</a:t>
            </a:r>
          </a:p>
          <a:p>
            <a:pPr lvl="1">
              <a:lnSpc>
                <a:spcPct val="90000"/>
              </a:lnSpc>
            </a:pPr>
            <a:endParaRPr lang="en-US" sz="3200" b="1" dirty="0">
              <a:solidFill>
                <a:schemeClr val="bg1"/>
              </a:solidFill>
            </a:endParaRPr>
          </a:p>
          <a:p>
            <a:pPr>
              <a:lnSpc>
                <a:spcPct val="90000"/>
              </a:lnSpc>
            </a:pPr>
            <a:r>
              <a:rPr lang="en-US" b="1" dirty="0">
                <a:solidFill>
                  <a:schemeClr val="bg1"/>
                </a:solidFill>
              </a:rPr>
              <a:t>Had a very powerful military.</a:t>
            </a:r>
          </a:p>
          <a:p>
            <a:pPr lvl="1">
              <a:lnSpc>
                <a:spcPct val="90000"/>
              </a:lnSpc>
            </a:pPr>
            <a:r>
              <a:rPr lang="en-US" sz="3200" b="1" dirty="0">
                <a:solidFill>
                  <a:schemeClr val="bg1"/>
                </a:solidFill>
              </a:rPr>
              <a:t>But only used when necessary.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dissolv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dissolv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dissolve">
                                      <p:cBhvr>
                                        <p:cTn id="22" dur="500"/>
                                        <p:tgtEl>
                                          <p:spTgt spid="430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animEffect transition="in" filter="dissolve">
                                      <p:cBhvr>
                                        <p:cTn id="27" dur="500"/>
                                        <p:tgtEl>
                                          <p:spTgt spid="430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3011">
                                            <p:txEl>
                                              <p:pRg st="7" end="7"/>
                                            </p:txEl>
                                          </p:spTgt>
                                        </p:tgtEl>
                                        <p:attrNameLst>
                                          <p:attrName>style.visibility</p:attrName>
                                        </p:attrNameLst>
                                      </p:cBhvr>
                                      <p:to>
                                        <p:strVal val="visible"/>
                                      </p:to>
                                    </p:set>
                                    <p:animEffect transition="in" filter="dissolve">
                                      <p:cBhvr>
                                        <p:cTn id="32" dur="500"/>
                                        <p:tgtEl>
                                          <p:spTgt spid="430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3011">
                                            <p:txEl>
                                              <p:pRg st="8" end="8"/>
                                            </p:txEl>
                                          </p:spTgt>
                                        </p:tgtEl>
                                        <p:attrNameLst>
                                          <p:attrName>style.visibility</p:attrName>
                                        </p:attrNameLst>
                                      </p:cBhvr>
                                      <p:to>
                                        <p:strVal val="visible"/>
                                      </p:to>
                                    </p:set>
                                    <p:animEffect transition="in" filter="dissolve">
                                      <p:cBhvr>
                                        <p:cTn id="37"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74638"/>
            <a:ext cx="8229600" cy="1143000"/>
          </a:xfrm>
          <a:prstGeom prst="rect">
            <a:avLst/>
          </a:prstGeom>
        </p:spPr>
        <p:txBody>
          <a:bodyPr/>
          <a:lstStyle/>
          <a:p>
            <a:r>
              <a:rPr lang="en-US" sz="4000" b="1" dirty="0">
                <a:solidFill>
                  <a:srgbClr val="FFFF00"/>
                </a:solidFill>
              </a:rPr>
              <a:t>How did the Inca set up their society?</a:t>
            </a:r>
          </a:p>
        </p:txBody>
      </p:sp>
      <p:sp>
        <p:nvSpPr>
          <p:cNvPr id="44035" name="Rectangle 3"/>
          <p:cNvSpPr>
            <a:spLocks noGrp="1" noChangeArrowheads="1"/>
          </p:cNvSpPr>
          <p:nvPr>
            <p:ph type="body" idx="4294967295"/>
          </p:nvPr>
        </p:nvSpPr>
        <p:spPr>
          <a:xfrm>
            <a:off x="457200" y="1600200"/>
            <a:ext cx="8229600" cy="4525963"/>
          </a:xfrm>
          <a:prstGeom prst="rect">
            <a:avLst/>
          </a:prstGeom>
        </p:spPr>
        <p:txBody>
          <a:bodyPr/>
          <a:lstStyle/>
          <a:p>
            <a:r>
              <a:rPr lang="en-US" sz="3600" b="1" dirty="0">
                <a:solidFill>
                  <a:schemeClr val="bg1"/>
                </a:solidFill>
              </a:rPr>
              <a:t>Any people they conquered were treated like other Incas.</a:t>
            </a:r>
          </a:p>
          <a:p>
            <a:pPr lvl="1"/>
            <a:r>
              <a:rPr lang="en-US" sz="3600" b="1" dirty="0">
                <a:solidFill>
                  <a:schemeClr val="bg1"/>
                </a:solidFill>
              </a:rPr>
              <a:t>Inca’s gained their loyalty.</a:t>
            </a:r>
          </a:p>
          <a:p>
            <a:pPr lvl="1"/>
            <a:endParaRPr lang="en-US" sz="3600" b="1" dirty="0">
              <a:solidFill>
                <a:schemeClr val="bg1"/>
              </a:solidFill>
            </a:endParaRPr>
          </a:p>
          <a:p>
            <a:r>
              <a:rPr lang="en-US" sz="3600" b="1" dirty="0">
                <a:solidFill>
                  <a:schemeClr val="bg1"/>
                </a:solidFill>
              </a:rPr>
              <a:t>The Inca were agriculturally based.</a:t>
            </a:r>
          </a:p>
          <a:p>
            <a:pPr lvl="1"/>
            <a:r>
              <a:rPr lang="en-US" sz="3600" b="1" dirty="0">
                <a:solidFill>
                  <a:schemeClr val="bg1"/>
                </a:solidFill>
              </a:rPr>
              <a:t>Used terraces.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dissolve">
                                      <p:cBhvr>
                                        <p:cTn id="17" dur="500"/>
                                        <p:tgtEl>
                                          <p:spTgt spid="44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dissolve">
                                      <p:cBhvr>
                                        <p:cTn id="22"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a:xfrm>
            <a:off x="457200" y="304800"/>
            <a:ext cx="8229600" cy="1143000"/>
          </a:xfrm>
          <a:prstGeom prst="rect">
            <a:avLst/>
          </a:prstGeom>
        </p:spPr>
        <p:txBody>
          <a:bodyPr/>
          <a:lstStyle/>
          <a:p>
            <a:r>
              <a:rPr lang="en-US" b="1" dirty="0">
                <a:solidFill>
                  <a:srgbClr val="FFFF00"/>
                </a:solidFill>
              </a:rPr>
              <a:t>Incan terraces</a:t>
            </a:r>
          </a:p>
        </p:txBody>
      </p:sp>
      <p:pic>
        <p:nvPicPr>
          <p:cNvPr id="24579" name="Picture 6" descr="machu-picchu-photo-0002a"/>
          <p:cNvPicPr>
            <a:picLocks noChangeAspect="1" noChangeArrowheads="1"/>
          </p:cNvPicPr>
          <p:nvPr/>
        </p:nvPicPr>
        <p:blipFill>
          <a:blip r:embed="rId2" cstate="print"/>
          <a:srcRect/>
          <a:stretch>
            <a:fillRect/>
          </a:stretch>
        </p:blipFill>
        <p:spPr bwMode="auto">
          <a:xfrm>
            <a:off x="533400" y="1066800"/>
            <a:ext cx="8077200" cy="4853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Inca Society</a:t>
            </a:r>
          </a:p>
        </p:txBody>
      </p:sp>
      <p:sp>
        <p:nvSpPr>
          <p:cNvPr id="45059" name="Rectangle 3"/>
          <p:cNvSpPr>
            <a:spLocks noGrp="1" noChangeArrowheads="1"/>
          </p:cNvSpPr>
          <p:nvPr>
            <p:ph type="body" idx="4294967295"/>
          </p:nvPr>
        </p:nvSpPr>
        <p:spPr>
          <a:xfrm>
            <a:off x="457200" y="1371600"/>
            <a:ext cx="8229600" cy="5257800"/>
          </a:xfrm>
          <a:prstGeom prst="rect">
            <a:avLst/>
          </a:prstGeom>
        </p:spPr>
        <p:txBody>
          <a:bodyPr/>
          <a:lstStyle/>
          <a:p>
            <a:pPr>
              <a:lnSpc>
                <a:spcPct val="80000"/>
              </a:lnSpc>
            </a:pPr>
            <a:r>
              <a:rPr lang="en-US" sz="3600" b="1" dirty="0">
                <a:solidFill>
                  <a:schemeClr val="bg1"/>
                </a:solidFill>
              </a:rPr>
              <a:t>Polytheistic society.</a:t>
            </a:r>
          </a:p>
          <a:p>
            <a:pPr>
              <a:lnSpc>
                <a:spcPct val="80000"/>
              </a:lnSpc>
            </a:pPr>
            <a:endParaRPr lang="en-US" sz="3600" b="1" dirty="0">
              <a:solidFill>
                <a:schemeClr val="bg1"/>
              </a:solidFill>
            </a:endParaRPr>
          </a:p>
          <a:p>
            <a:pPr>
              <a:lnSpc>
                <a:spcPct val="80000"/>
              </a:lnSpc>
            </a:pPr>
            <a:r>
              <a:rPr lang="en-US" sz="3600" b="1" dirty="0">
                <a:solidFill>
                  <a:schemeClr val="bg1"/>
                </a:solidFill>
              </a:rPr>
              <a:t>Created great cities.</a:t>
            </a:r>
          </a:p>
          <a:p>
            <a:pPr lvl="1">
              <a:lnSpc>
                <a:spcPct val="80000"/>
              </a:lnSpc>
            </a:pPr>
            <a:r>
              <a:rPr lang="en-US" sz="3600" b="1" dirty="0">
                <a:solidFill>
                  <a:schemeClr val="bg1"/>
                </a:solidFill>
              </a:rPr>
              <a:t>Decorated in gold and silver. </a:t>
            </a:r>
          </a:p>
          <a:p>
            <a:pPr lvl="1">
              <a:lnSpc>
                <a:spcPct val="80000"/>
              </a:lnSpc>
            </a:pPr>
            <a:endParaRPr lang="en-US" sz="3600" b="1" dirty="0">
              <a:solidFill>
                <a:schemeClr val="bg1"/>
              </a:solidFill>
            </a:endParaRPr>
          </a:p>
          <a:p>
            <a:pPr>
              <a:lnSpc>
                <a:spcPct val="80000"/>
              </a:lnSpc>
            </a:pPr>
            <a:r>
              <a:rPr lang="en-US" sz="3600" b="1" dirty="0">
                <a:solidFill>
                  <a:schemeClr val="bg1"/>
                </a:solidFill>
              </a:rPr>
              <a:t>Created schools to educate in Inca ways.</a:t>
            </a:r>
          </a:p>
          <a:p>
            <a:pPr>
              <a:lnSpc>
                <a:spcPct val="80000"/>
              </a:lnSpc>
            </a:pPr>
            <a:endParaRPr lang="en-US" sz="3600" b="1" dirty="0">
              <a:solidFill>
                <a:schemeClr val="bg1"/>
              </a:solidFill>
            </a:endParaRPr>
          </a:p>
          <a:p>
            <a:pPr>
              <a:lnSpc>
                <a:spcPct val="80000"/>
              </a:lnSpc>
            </a:pPr>
            <a:r>
              <a:rPr lang="en-US" sz="3600" b="1" dirty="0">
                <a:solidFill>
                  <a:schemeClr val="bg1"/>
                </a:solidFill>
              </a:rPr>
              <a:t>Road and bridge system to connect empire. </a:t>
            </a:r>
          </a:p>
          <a:p>
            <a:pPr>
              <a:lnSpc>
                <a:spcPct val="80000"/>
              </a:lnSpc>
            </a:pP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dissolve">
                                      <p:cBhvr>
                                        <p:cTn id="12" dur="500"/>
                                        <p:tgtEl>
                                          <p:spTgt spid="45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animEffect transition="in" filter="dissolve">
                                      <p:cBhvr>
                                        <p:cTn id="17" dur="500"/>
                                        <p:tgtEl>
                                          <p:spTgt spid="450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059">
                                            <p:txEl>
                                              <p:pRg st="5" end="5"/>
                                            </p:txEl>
                                          </p:spTgt>
                                        </p:tgtEl>
                                        <p:attrNameLst>
                                          <p:attrName>style.visibility</p:attrName>
                                        </p:attrNameLst>
                                      </p:cBhvr>
                                      <p:to>
                                        <p:strVal val="visible"/>
                                      </p:to>
                                    </p:set>
                                    <p:animEffect transition="in" filter="dissolve">
                                      <p:cBhvr>
                                        <p:cTn id="22" dur="500"/>
                                        <p:tgtEl>
                                          <p:spTgt spid="4505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5059">
                                            <p:txEl>
                                              <p:pRg st="7" end="7"/>
                                            </p:txEl>
                                          </p:spTgt>
                                        </p:tgtEl>
                                        <p:attrNameLst>
                                          <p:attrName>style.visibility</p:attrName>
                                        </p:attrNameLst>
                                      </p:cBhvr>
                                      <p:to>
                                        <p:strVal val="visible"/>
                                      </p:to>
                                    </p:set>
                                    <p:animEffect transition="in" filter="dissolve">
                                      <p:cBhvr>
                                        <p:cTn id="27"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Machu Picchu</a:t>
            </a:r>
          </a:p>
        </p:txBody>
      </p:sp>
      <p:pic>
        <p:nvPicPr>
          <p:cNvPr id="26627" name="Picture 6" descr="machu-picchu"/>
          <p:cNvPicPr>
            <a:picLocks noChangeAspect="1" noChangeArrowheads="1"/>
          </p:cNvPicPr>
          <p:nvPr/>
        </p:nvPicPr>
        <p:blipFill>
          <a:blip r:embed="rId2" cstate="print"/>
          <a:srcRect/>
          <a:stretch>
            <a:fillRect/>
          </a:stretch>
        </p:blipFill>
        <p:spPr bwMode="auto">
          <a:xfrm>
            <a:off x="533400" y="990600"/>
            <a:ext cx="8077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5715000" cy="5693866"/>
          </a:xfrm>
          <a:prstGeom prst="rect">
            <a:avLst/>
          </a:prstGeom>
        </p:spPr>
        <p:txBody>
          <a:bodyPr wrap="square">
            <a:spAutoFit/>
          </a:bodyPr>
          <a:lstStyle/>
          <a:p>
            <a:pPr algn="just">
              <a:buFont typeface="Arial" pitchFamily="34" charset="0"/>
              <a:buChar char="•"/>
            </a:pPr>
            <a:r>
              <a:rPr lang="en-US" sz="2800" b="1" dirty="0" smtClean="0">
                <a:solidFill>
                  <a:schemeClr val="bg1"/>
                </a:solidFill>
              </a:rPr>
              <a:t> Most archaeologists believe that Machu Picchu was built as an estate for the Inca emperor </a:t>
            </a:r>
            <a:r>
              <a:rPr lang="en-US" sz="2800" b="1" dirty="0" err="1" smtClean="0">
                <a:solidFill>
                  <a:schemeClr val="bg1"/>
                </a:solidFill>
              </a:rPr>
              <a:t>Pachacuti</a:t>
            </a:r>
            <a:r>
              <a:rPr lang="en-US" sz="2800" b="1" dirty="0" smtClean="0">
                <a:solidFill>
                  <a:schemeClr val="bg1"/>
                </a:solidFill>
              </a:rPr>
              <a:t>.</a:t>
            </a:r>
          </a:p>
          <a:p>
            <a:pPr algn="just">
              <a:buFont typeface="Arial" pitchFamily="34" charset="0"/>
              <a:buChar char="•"/>
            </a:pPr>
            <a:endParaRPr lang="en-US" sz="2800" b="1" dirty="0" smtClean="0">
              <a:solidFill>
                <a:schemeClr val="bg1"/>
              </a:solidFill>
            </a:endParaRPr>
          </a:p>
          <a:p>
            <a:pPr algn="just">
              <a:buFont typeface="Arial" pitchFamily="34" charset="0"/>
              <a:buChar char="•"/>
            </a:pPr>
            <a:r>
              <a:rPr lang="en-US" sz="2800" b="1" dirty="0" smtClean="0">
                <a:solidFill>
                  <a:schemeClr val="bg1"/>
                </a:solidFill>
              </a:rPr>
              <a:t>Often referred to as the "City of the Incas", it is perhaps the most familiar icon of Inca civilization.</a:t>
            </a:r>
          </a:p>
          <a:p>
            <a:pPr algn="just"/>
            <a:endParaRPr lang="en-US" sz="2800" b="1" dirty="0" smtClean="0">
              <a:solidFill>
                <a:schemeClr val="bg1"/>
              </a:solidFill>
            </a:endParaRPr>
          </a:p>
          <a:p>
            <a:pPr algn="just">
              <a:buFont typeface="Arial" pitchFamily="34" charset="0"/>
              <a:buChar char="•"/>
            </a:pPr>
            <a:r>
              <a:rPr lang="en-US" sz="2800" b="1" dirty="0" smtClean="0">
                <a:solidFill>
                  <a:schemeClr val="bg1"/>
                </a:solidFill>
              </a:rPr>
              <a:t>Since the site was never known to the Spanish during their conquest, it is highly significant as a relatively intact cultural site</a:t>
            </a:r>
          </a:p>
          <a:p>
            <a:endParaRPr lang="en-US" sz="2800" b="1" dirty="0">
              <a:solidFill>
                <a:schemeClr val="bg1"/>
              </a:solidFill>
            </a:endParaRPr>
          </a:p>
        </p:txBody>
      </p:sp>
      <p:pic>
        <p:nvPicPr>
          <p:cNvPr id="36866" name="Picture 2" descr="http://upload.wikimedia.org/wikipedia/commons/thumb/f/f1/124_-_Machu_Picchu_-_Juin_2009.jpg/220px-124_-_Machu_Picchu_-_Juin_2009.jpg"/>
          <p:cNvPicPr>
            <a:picLocks noChangeAspect="1" noChangeArrowheads="1"/>
          </p:cNvPicPr>
          <p:nvPr/>
        </p:nvPicPr>
        <p:blipFill>
          <a:blip r:embed="rId2" cstate="print"/>
          <a:srcRect/>
          <a:stretch>
            <a:fillRect/>
          </a:stretch>
        </p:blipFill>
        <p:spPr bwMode="auto">
          <a:xfrm>
            <a:off x="6019800" y="1278082"/>
            <a:ext cx="2661556" cy="1693718"/>
          </a:xfrm>
          <a:prstGeom prst="rect">
            <a:avLst/>
          </a:prstGeom>
          <a:noFill/>
        </p:spPr>
      </p:pic>
      <p:pic>
        <p:nvPicPr>
          <p:cNvPr id="36868" name="Picture 4" descr="http://upload.wikimedia.org/wikipedia/commons/thumb/5/59/Machupicchu_intihuatana.JPG/220px-Machupicchu_intihuatana.JPG"/>
          <p:cNvPicPr>
            <a:picLocks noChangeAspect="1" noChangeArrowheads="1"/>
          </p:cNvPicPr>
          <p:nvPr/>
        </p:nvPicPr>
        <p:blipFill>
          <a:blip r:embed="rId3" cstate="print"/>
          <a:srcRect/>
          <a:stretch>
            <a:fillRect/>
          </a:stretch>
        </p:blipFill>
        <p:spPr bwMode="auto">
          <a:xfrm>
            <a:off x="6096000" y="3352800"/>
            <a:ext cx="2552700" cy="1914526"/>
          </a:xfrm>
          <a:prstGeom prst="rect">
            <a:avLst/>
          </a:prstGeom>
          <a:noFill/>
        </p:spPr>
      </p:pic>
      <p:sp>
        <p:nvSpPr>
          <p:cNvPr id="5"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Machu Picchu</a:t>
            </a:r>
            <a:endParaRPr kumimoji="0" lang="en-US" sz="44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Inca society</a:t>
            </a:r>
          </a:p>
        </p:txBody>
      </p:sp>
      <p:sp>
        <p:nvSpPr>
          <p:cNvPr id="46083" name="Rectangle 3"/>
          <p:cNvSpPr>
            <a:spLocks noGrp="1" noChangeArrowheads="1"/>
          </p:cNvSpPr>
          <p:nvPr>
            <p:ph type="body" idx="4294967295"/>
          </p:nvPr>
        </p:nvSpPr>
        <p:spPr>
          <a:xfrm>
            <a:off x="4114800" y="1600200"/>
            <a:ext cx="4572000" cy="4525963"/>
          </a:xfrm>
          <a:prstGeom prst="rect">
            <a:avLst/>
          </a:prstGeom>
        </p:spPr>
        <p:txBody>
          <a:bodyPr/>
          <a:lstStyle/>
          <a:p>
            <a:r>
              <a:rPr lang="en-US" sz="3600" b="1" dirty="0">
                <a:solidFill>
                  <a:schemeClr val="bg1"/>
                </a:solidFill>
              </a:rPr>
              <a:t>In 1520s Inca empire became weak due to in-fighting.</a:t>
            </a:r>
          </a:p>
          <a:p>
            <a:endParaRPr lang="en-US" sz="3600" b="1" dirty="0">
              <a:solidFill>
                <a:schemeClr val="bg1"/>
              </a:solidFill>
            </a:endParaRPr>
          </a:p>
          <a:p>
            <a:r>
              <a:rPr lang="en-US" sz="3600" b="1" dirty="0">
                <a:solidFill>
                  <a:schemeClr val="bg1"/>
                </a:solidFill>
              </a:rPr>
              <a:t>1530s Spanish arrive at the Inca Empire.</a:t>
            </a:r>
          </a:p>
        </p:txBody>
      </p:sp>
      <p:pic>
        <p:nvPicPr>
          <p:cNvPr id="3074" name="Picture 2" descr="http://upload.wikimedia.org/wikipedia/commons/thumb/f/f1/Capitulo-XXXVIII.jpg/200px-Capitulo-XXXVIII.jpg"/>
          <p:cNvPicPr>
            <a:picLocks noChangeAspect="1" noChangeArrowheads="1"/>
          </p:cNvPicPr>
          <p:nvPr/>
        </p:nvPicPr>
        <p:blipFill>
          <a:blip r:embed="rId2" cstate="print"/>
          <a:srcRect/>
          <a:stretch>
            <a:fillRect/>
          </a:stretch>
        </p:blipFill>
        <p:spPr bwMode="auto">
          <a:xfrm>
            <a:off x="762000" y="1828800"/>
            <a:ext cx="3313042"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dissolve">
                                      <p:cBhvr>
                                        <p:cTn id="12"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The Maya</a:t>
            </a:r>
          </a:p>
        </p:txBody>
      </p:sp>
      <p:sp>
        <p:nvSpPr>
          <p:cNvPr id="4099" name="Rectangle 3"/>
          <p:cNvSpPr>
            <a:spLocks noGrp="1" noChangeArrowheads="1"/>
          </p:cNvSpPr>
          <p:nvPr>
            <p:ph type="body" idx="4294967295"/>
          </p:nvPr>
        </p:nvSpPr>
        <p:spPr>
          <a:xfrm>
            <a:off x="457200" y="1143000"/>
            <a:ext cx="8229600" cy="4525963"/>
          </a:xfrm>
          <a:prstGeom prst="rect">
            <a:avLst/>
          </a:prstGeom>
        </p:spPr>
        <p:txBody>
          <a:bodyPr/>
          <a:lstStyle/>
          <a:p>
            <a:pPr>
              <a:lnSpc>
                <a:spcPct val="90000"/>
              </a:lnSpc>
            </a:pPr>
            <a:r>
              <a:rPr lang="en-US" sz="3600" dirty="0">
                <a:solidFill>
                  <a:schemeClr val="bg1"/>
                </a:solidFill>
              </a:rPr>
              <a:t>The Mayan Empire:</a:t>
            </a:r>
          </a:p>
          <a:p>
            <a:pPr lvl="1">
              <a:lnSpc>
                <a:spcPct val="90000"/>
              </a:lnSpc>
            </a:pPr>
            <a:r>
              <a:rPr lang="en-US" sz="3600" dirty="0">
                <a:solidFill>
                  <a:schemeClr val="bg1"/>
                </a:solidFill>
              </a:rPr>
              <a:t>Modern day Mexico, Guatemala, Honduras and El Salvador. </a:t>
            </a:r>
          </a:p>
          <a:p>
            <a:pPr lvl="1">
              <a:lnSpc>
                <a:spcPct val="90000"/>
              </a:lnSpc>
            </a:pPr>
            <a:endParaRPr lang="en-US" sz="3600" dirty="0">
              <a:solidFill>
                <a:schemeClr val="bg1"/>
              </a:solidFill>
            </a:endParaRPr>
          </a:p>
          <a:p>
            <a:pPr>
              <a:lnSpc>
                <a:spcPct val="90000"/>
              </a:lnSpc>
            </a:pPr>
            <a:r>
              <a:rPr lang="en-US" sz="3600" dirty="0">
                <a:solidFill>
                  <a:schemeClr val="bg1"/>
                </a:solidFill>
              </a:rPr>
              <a:t>Constructed large cities.</a:t>
            </a:r>
          </a:p>
          <a:p>
            <a:pPr lvl="1">
              <a:lnSpc>
                <a:spcPct val="90000"/>
              </a:lnSpc>
            </a:pPr>
            <a:r>
              <a:rPr lang="en-US" sz="3600" dirty="0">
                <a:solidFill>
                  <a:schemeClr val="bg1"/>
                </a:solidFill>
              </a:rPr>
              <a:t>Each city was ruled by a god-king.</a:t>
            </a:r>
          </a:p>
          <a:p>
            <a:pPr lvl="1">
              <a:lnSpc>
                <a:spcPct val="90000"/>
              </a:lnSpc>
            </a:pPr>
            <a:endParaRPr lang="en-US" sz="3600" dirty="0">
              <a:solidFill>
                <a:schemeClr val="bg1"/>
              </a:solidFill>
            </a:endParaRPr>
          </a:p>
          <a:p>
            <a:pPr>
              <a:lnSpc>
                <a:spcPct val="90000"/>
              </a:lnSpc>
            </a:pPr>
            <a:r>
              <a:rPr lang="en-US" sz="3600" dirty="0">
                <a:solidFill>
                  <a:schemeClr val="bg1"/>
                </a:solidFill>
              </a:rPr>
              <a:t>Traded with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dissolve">
                                      <p:cBhvr>
                                        <p:cTn id="17" dur="5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dissolve">
                                      <p:cBhvr>
                                        <p:cTn id="2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57200" y="274638"/>
            <a:ext cx="8229600" cy="1143000"/>
          </a:xfrm>
          <a:prstGeom prst="rect">
            <a:avLst/>
          </a:prstGeom>
        </p:spPr>
        <p:txBody>
          <a:bodyPr/>
          <a:lstStyle/>
          <a:p>
            <a:r>
              <a:rPr lang="en-US" sz="4000" b="1" dirty="0">
                <a:solidFill>
                  <a:srgbClr val="FFFF00"/>
                </a:solidFill>
              </a:rPr>
              <a:t>In the Wake of Columbus</a:t>
            </a:r>
            <a:br>
              <a:rPr lang="en-US" sz="4000" b="1" dirty="0">
                <a:solidFill>
                  <a:srgbClr val="FFFF00"/>
                </a:solidFill>
              </a:rPr>
            </a:br>
            <a:r>
              <a:rPr lang="en-US" sz="2000" b="1" dirty="0">
                <a:solidFill>
                  <a:srgbClr val="FFFF00"/>
                </a:solidFill>
              </a:rPr>
              <a:t>The decline of native peoples:</a:t>
            </a:r>
            <a:br>
              <a:rPr lang="en-US" sz="2000" b="1" dirty="0">
                <a:solidFill>
                  <a:srgbClr val="FFFF00"/>
                </a:solidFill>
              </a:rPr>
            </a:br>
            <a:r>
              <a:rPr lang="en-US" sz="2000" b="1" dirty="0">
                <a:solidFill>
                  <a:srgbClr val="FFFF00"/>
                </a:solidFill>
              </a:rPr>
              <a:t>Central Mexico (Aztecs)</a:t>
            </a:r>
            <a:br>
              <a:rPr lang="en-US" sz="2000" b="1" dirty="0">
                <a:solidFill>
                  <a:srgbClr val="FFFF00"/>
                </a:solidFill>
              </a:rPr>
            </a:br>
            <a:endParaRPr lang="en-US" sz="2000" b="1" dirty="0">
              <a:solidFill>
                <a:srgbClr val="FFFF00"/>
              </a:solidFill>
            </a:endParaRPr>
          </a:p>
        </p:txBody>
      </p:sp>
      <p:sp>
        <p:nvSpPr>
          <p:cNvPr id="45059" name="Rectangle 3"/>
          <p:cNvSpPr>
            <a:spLocks noGrp="1" noChangeArrowheads="1"/>
          </p:cNvSpPr>
          <p:nvPr>
            <p:ph type="body" sz="half" idx="4294967295"/>
          </p:nvPr>
        </p:nvSpPr>
        <p:spPr>
          <a:xfrm>
            <a:off x="990600" y="2057400"/>
            <a:ext cx="4038600" cy="4525963"/>
          </a:xfrm>
          <a:prstGeom prst="rect">
            <a:avLst/>
          </a:prstGeom>
        </p:spPr>
        <p:txBody>
          <a:bodyPr/>
          <a:lstStyle/>
          <a:p>
            <a:r>
              <a:rPr lang="en-US" b="1" dirty="0">
                <a:solidFill>
                  <a:schemeClr val="bg1"/>
                </a:solidFill>
              </a:rPr>
              <a:t>Year</a:t>
            </a:r>
          </a:p>
          <a:p>
            <a:pPr lvl="1"/>
            <a:r>
              <a:rPr lang="en-US" b="1" dirty="0">
                <a:solidFill>
                  <a:schemeClr val="bg1"/>
                </a:solidFill>
              </a:rPr>
              <a:t>1518</a:t>
            </a:r>
          </a:p>
          <a:p>
            <a:pPr lvl="1"/>
            <a:r>
              <a:rPr lang="en-US" b="1" dirty="0">
                <a:solidFill>
                  <a:schemeClr val="bg1"/>
                </a:solidFill>
              </a:rPr>
              <a:t>1532</a:t>
            </a:r>
          </a:p>
          <a:p>
            <a:pPr lvl="1"/>
            <a:r>
              <a:rPr lang="en-US" b="1" dirty="0">
                <a:solidFill>
                  <a:schemeClr val="bg1"/>
                </a:solidFill>
              </a:rPr>
              <a:t>1548</a:t>
            </a:r>
          </a:p>
          <a:p>
            <a:pPr lvl="1"/>
            <a:r>
              <a:rPr lang="en-US" b="1" dirty="0">
                <a:solidFill>
                  <a:schemeClr val="bg1"/>
                </a:solidFill>
              </a:rPr>
              <a:t>1568</a:t>
            </a:r>
          </a:p>
          <a:p>
            <a:pPr lvl="1"/>
            <a:r>
              <a:rPr lang="en-US" b="1" dirty="0">
                <a:solidFill>
                  <a:schemeClr val="bg1"/>
                </a:solidFill>
              </a:rPr>
              <a:t>1580</a:t>
            </a:r>
          </a:p>
          <a:p>
            <a:pPr lvl="1"/>
            <a:r>
              <a:rPr lang="en-US" b="1" dirty="0">
                <a:solidFill>
                  <a:schemeClr val="bg1"/>
                </a:solidFill>
              </a:rPr>
              <a:t>1595</a:t>
            </a:r>
          </a:p>
          <a:p>
            <a:pPr lvl="1"/>
            <a:r>
              <a:rPr lang="en-US" b="1" dirty="0">
                <a:solidFill>
                  <a:schemeClr val="bg1"/>
                </a:solidFill>
              </a:rPr>
              <a:t>1608</a:t>
            </a:r>
          </a:p>
        </p:txBody>
      </p:sp>
      <p:sp>
        <p:nvSpPr>
          <p:cNvPr id="45060" name="Rectangle 4"/>
          <p:cNvSpPr>
            <a:spLocks noGrp="1" noChangeArrowheads="1"/>
          </p:cNvSpPr>
          <p:nvPr>
            <p:ph type="body" sz="half" idx="4294967295"/>
          </p:nvPr>
        </p:nvSpPr>
        <p:spPr>
          <a:xfrm>
            <a:off x="3048000" y="1600200"/>
            <a:ext cx="4038600" cy="4525963"/>
          </a:xfrm>
          <a:prstGeom prst="rect">
            <a:avLst/>
          </a:prstGeom>
        </p:spPr>
        <p:txBody>
          <a:bodyPr/>
          <a:lstStyle/>
          <a:p>
            <a:r>
              <a:rPr lang="en-US" b="1" dirty="0">
                <a:solidFill>
                  <a:schemeClr val="bg1"/>
                </a:solidFill>
              </a:rPr>
              <a:t>Population (</a:t>
            </a:r>
            <a:r>
              <a:rPr lang="en-US" sz="2600" b="1" dirty="0">
                <a:solidFill>
                  <a:schemeClr val="bg1"/>
                </a:solidFill>
              </a:rPr>
              <a:t>in millions</a:t>
            </a:r>
            <a:r>
              <a:rPr lang="en-US" b="1" dirty="0">
                <a:solidFill>
                  <a:schemeClr val="bg1"/>
                </a:solidFill>
              </a:rPr>
              <a:t>)</a:t>
            </a:r>
          </a:p>
          <a:p>
            <a:pPr lvl="1">
              <a:buFontTx/>
              <a:buNone/>
            </a:pPr>
            <a:r>
              <a:rPr lang="en-US" b="1" dirty="0">
                <a:solidFill>
                  <a:schemeClr val="bg1"/>
                </a:solidFill>
              </a:rPr>
              <a:t>25.2</a:t>
            </a:r>
          </a:p>
          <a:p>
            <a:pPr lvl="1">
              <a:buFontTx/>
              <a:buNone/>
            </a:pPr>
            <a:r>
              <a:rPr lang="en-US" b="1" dirty="0">
                <a:solidFill>
                  <a:schemeClr val="bg1"/>
                </a:solidFill>
              </a:rPr>
              <a:t>16.8</a:t>
            </a:r>
          </a:p>
          <a:p>
            <a:pPr lvl="1">
              <a:buFontTx/>
              <a:buNone/>
            </a:pPr>
            <a:r>
              <a:rPr lang="en-US" b="1" dirty="0">
                <a:solidFill>
                  <a:schemeClr val="bg1"/>
                </a:solidFill>
              </a:rPr>
              <a:t>6.3</a:t>
            </a:r>
          </a:p>
          <a:p>
            <a:pPr lvl="1">
              <a:buFontTx/>
              <a:buNone/>
            </a:pPr>
            <a:r>
              <a:rPr lang="en-US" b="1" dirty="0">
                <a:solidFill>
                  <a:schemeClr val="bg1"/>
                </a:solidFill>
              </a:rPr>
              <a:t>2.7</a:t>
            </a:r>
          </a:p>
          <a:p>
            <a:pPr lvl="1">
              <a:buFontTx/>
              <a:buNone/>
            </a:pPr>
            <a:r>
              <a:rPr lang="en-US" b="1" dirty="0">
                <a:solidFill>
                  <a:schemeClr val="bg1"/>
                </a:solidFill>
              </a:rPr>
              <a:t>1.9</a:t>
            </a:r>
          </a:p>
          <a:p>
            <a:pPr lvl="1">
              <a:buFontTx/>
              <a:buNone/>
            </a:pPr>
            <a:r>
              <a:rPr lang="en-US" b="1" dirty="0">
                <a:solidFill>
                  <a:schemeClr val="bg1"/>
                </a:solidFill>
              </a:rPr>
              <a:t>1.4</a:t>
            </a:r>
          </a:p>
          <a:p>
            <a:pPr lvl="1">
              <a:buFontTx/>
              <a:buNone/>
            </a:pPr>
            <a:r>
              <a:rPr lang="en-US" b="1" dirty="0">
                <a:solidFill>
                  <a:schemeClr val="bg1"/>
                </a:solidFill>
              </a:rPr>
              <a:t>1.1</a:t>
            </a:r>
          </a:p>
          <a:p>
            <a:endParaRPr lang="en-US" b="1" dirty="0">
              <a:solidFill>
                <a:schemeClr val="bg1"/>
              </a:solidFill>
            </a:endParaRPr>
          </a:p>
        </p:txBody>
      </p:sp>
      <p:sp>
        <p:nvSpPr>
          <p:cNvPr id="45061" name="Rectangle 5"/>
          <p:cNvSpPr>
            <a:spLocks noChangeArrowheads="1"/>
          </p:cNvSpPr>
          <p:nvPr/>
        </p:nvSpPr>
        <p:spPr bwMode="auto">
          <a:xfrm>
            <a:off x="5181600" y="2819400"/>
            <a:ext cx="3048000" cy="2819400"/>
          </a:xfrm>
          <a:prstGeom prst="rect">
            <a:avLst/>
          </a:prstGeom>
          <a:blipFill>
            <a:blip r:embed="rId2" cstate="print"/>
            <a:tile tx="0" ty="0" sx="100000" sy="100000" flip="none" algn="tl"/>
          </a:blipFill>
          <a:ln w="9525">
            <a:solidFill>
              <a:srgbClr val="FFFF00"/>
            </a:solidFill>
            <a:miter lim="800000"/>
            <a:headEnd/>
            <a:tailEnd/>
          </a:ln>
        </p:spPr>
        <p:txBody>
          <a:bodyPr anchor="ctr"/>
          <a:lstStyle/>
          <a:p>
            <a:pPr algn="ctr"/>
            <a:r>
              <a:rPr lang="en-US" sz="3600" b="1" dirty="0">
                <a:solidFill>
                  <a:schemeClr val="tx2"/>
                </a:solidFill>
              </a:rPr>
              <a:t>Use the information to make a line graph</a:t>
            </a:r>
            <a:endParaRPr lang="en-US" sz="3600" b="1" dirty="0">
              <a:solidFill>
                <a:srgbClr val="29D34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514600"/>
            <a:ext cx="6705600" cy="1107996"/>
          </a:xfrm>
          <a:prstGeom prst="rect">
            <a:avLst/>
          </a:prstGeom>
          <a:noFill/>
        </p:spPr>
        <p:txBody>
          <a:bodyPr wrap="square" rtlCol="0">
            <a:spAutoFit/>
          </a:bodyPr>
          <a:lstStyle/>
          <a:p>
            <a:pPr algn="ctr"/>
            <a:r>
              <a:rPr lang="en-US" sz="6600" b="1" dirty="0" smtClean="0">
                <a:solidFill>
                  <a:srgbClr val="FFFF00"/>
                </a:solidFill>
              </a:rPr>
              <a:t>Questions???</a:t>
            </a:r>
            <a:endParaRPr lang="en-US" sz="66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a:xfrm>
            <a:off x="457200" y="274638"/>
            <a:ext cx="8229600" cy="1143000"/>
          </a:xfrm>
          <a:prstGeom prst="rect">
            <a:avLst/>
          </a:prstGeom>
        </p:spPr>
        <p:txBody>
          <a:bodyPr/>
          <a:lstStyle/>
          <a:p>
            <a:r>
              <a:rPr lang="en-US" b="1" dirty="0">
                <a:solidFill>
                  <a:srgbClr val="FFFF00"/>
                </a:solidFill>
              </a:rPr>
              <a:t>Tikal</a:t>
            </a:r>
          </a:p>
        </p:txBody>
      </p:sp>
      <p:pic>
        <p:nvPicPr>
          <p:cNvPr id="4099" name="Picture 6" descr="pyramids_of_Tikal"/>
          <p:cNvPicPr>
            <a:picLocks noChangeAspect="1" noChangeArrowheads="1"/>
          </p:cNvPicPr>
          <p:nvPr/>
        </p:nvPicPr>
        <p:blipFill>
          <a:blip r:embed="rId2" cstate="print"/>
          <a:srcRect/>
          <a:stretch>
            <a:fillRect/>
          </a:stretch>
        </p:blipFill>
        <p:spPr bwMode="auto">
          <a:xfrm>
            <a:off x="1168400" y="990600"/>
            <a:ext cx="660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le:Tikal-Plaza-And-North-Acropolis.jpg"/>
          <p:cNvPicPr>
            <a:picLocks noChangeAspect="1" noChangeArrowheads="1"/>
          </p:cNvPicPr>
          <p:nvPr/>
        </p:nvPicPr>
        <p:blipFill>
          <a:blip r:embed="rId2" cstate="print"/>
          <a:srcRect/>
          <a:stretch>
            <a:fillRect/>
          </a:stretch>
        </p:blipFill>
        <p:spPr bwMode="auto">
          <a:xfrm>
            <a:off x="457200" y="4953000"/>
            <a:ext cx="3812905" cy="1447800"/>
          </a:xfrm>
          <a:prstGeom prst="rect">
            <a:avLst/>
          </a:prstGeom>
          <a:noFill/>
        </p:spPr>
      </p:pic>
      <p:sp>
        <p:nvSpPr>
          <p:cNvPr id="2" name="Rectangle 1"/>
          <p:cNvSpPr/>
          <p:nvPr/>
        </p:nvSpPr>
        <p:spPr>
          <a:xfrm>
            <a:off x="457200" y="1066800"/>
            <a:ext cx="8229600" cy="3970318"/>
          </a:xfrm>
          <a:prstGeom prst="rect">
            <a:avLst/>
          </a:prstGeom>
        </p:spPr>
        <p:txBody>
          <a:bodyPr wrap="square">
            <a:spAutoFit/>
          </a:bodyPr>
          <a:lstStyle/>
          <a:p>
            <a:pPr algn="just">
              <a:buFont typeface="Arial" pitchFamily="34" charset="0"/>
              <a:buChar char="•"/>
            </a:pPr>
            <a:r>
              <a:rPr lang="en-US" sz="2800" b="1" dirty="0" smtClean="0">
                <a:solidFill>
                  <a:schemeClr val="bg1"/>
                </a:solidFill>
              </a:rPr>
              <a:t>Tikal was the capital of a conquest state that became one of the most powerful kingdoms of the ancient Maya.</a:t>
            </a:r>
          </a:p>
          <a:p>
            <a:pPr algn="just"/>
            <a:endParaRPr lang="en-US" sz="2800" b="1" dirty="0" smtClean="0">
              <a:solidFill>
                <a:schemeClr val="bg1"/>
              </a:solidFill>
            </a:endParaRPr>
          </a:p>
          <a:p>
            <a:pPr algn="just">
              <a:buFont typeface="Arial" pitchFamily="34" charset="0"/>
              <a:buChar char="•"/>
            </a:pPr>
            <a:r>
              <a:rPr lang="en-US" sz="2800" b="1" dirty="0" smtClean="0">
                <a:solidFill>
                  <a:schemeClr val="bg1"/>
                </a:solidFill>
              </a:rPr>
              <a:t> the city dominated much of the Maya region politically, economically, and militarily, while interacting with areas throughout Mesoamerica such as the great metropolis of Teotihuacan in the distant Valley of Mexico. </a:t>
            </a:r>
            <a:endParaRPr lang="en-US" sz="2800" b="1" dirty="0">
              <a:solidFill>
                <a:schemeClr val="bg1"/>
              </a:solidFill>
            </a:endParaRPr>
          </a:p>
        </p:txBody>
      </p:sp>
      <p:sp>
        <p:nvSpPr>
          <p:cNvPr id="3" name="Rectangle 4"/>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Tikal</a:t>
            </a:r>
            <a:endParaRPr kumimoji="0" lang="en-US" sz="44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533400" y="381000"/>
            <a:ext cx="8229600" cy="1143000"/>
          </a:xfrm>
          <a:prstGeom prst="rect">
            <a:avLst/>
          </a:prstGeom>
        </p:spPr>
        <p:txBody>
          <a:bodyPr/>
          <a:lstStyle/>
          <a:p>
            <a:r>
              <a:rPr lang="en-US" b="1" dirty="0">
                <a:solidFill>
                  <a:srgbClr val="FFFF00"/>
                </a:solidFill>
              </a:rPr>
              <a:t>Tikal</a:t>
            </a:r>
          </a:p>
        </p:txBody>
      </p:sp>
      <p:pic>
        <p:nvPicPr>
          <p:cNvPr id="5123" name="Picture 6" descr="MayaTikalPyramid"/>
          <p:cNvPicPr>
            <a:picLocks noChangeAspect="1" noChangeArrowheads="1"/>
          </p:cNvPicPr>
          <p:nvPr/>
        </p:nvPicPr>
        <p:blipFill>
          <a:blip r:embed="rId2" cstate="print"/>
          <a:srcRect/>
          <a:stretch>
            <a:fillRect/>
          </a:stretch>
        </p:blipFill>
        <p:spPr bwMode="auto">
          <a:xfrm>
            <a:off x="2514600" y="1136910"/>
            <a:ext cx="3809999" cy="4848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457200" y="381000"/>
            <a:ext cx="8229600" cy="1143000"/>
          </a:xfrm>
          <a:prstGeom prst="rect">
            <a:avLst/>
          </a:prstGeom>
        </p:spPr>
        <p:txBody>
          <a:bodyPr/>
          <a:lstStyle/>
          <a:p>
            <a:r>
              <a:rPr lang="en-US" b="1" dirty="0" err="1">
                <a:solidFill>
                  <a:srgbClr val="FFFF00"/>
                </a:solidFill>
              </a:rPr>
              <a:t>Chichen</a:t>
            </a:r>
            <a:r>
              <a:rPr lang="en-US" b="1" dirty="0">
                <a:solidFill>
                  <a:srgbClr val="FFFF00"/>
                </a:solidFill>
              </a:rPr>
              <a:t> Itza</a:t>
            </a:r>
          </a:p>
        </p:txBody>
      </p:sp>
      <p:pic>
        <p:nvPicPr>
          <p:cNvPr id="6147" name="Picture 6" descr="chichen-itza"/>
          <p:cNvPicPr>
            <a:picLocks noChangeAspect="1" noChangeArrowheads="1"/>
          </p:cNvPicPr>
          <p:nvPr/>
        </p:nvPicPr>
        <p:blipFill>
          <a:blip r:embed="rId2" cstate="print"/>
          <a:srcRect/>
          <a:stretch>
            <a:fillRect/>
          </a:stretch>
        </p:blipFill>
        <p:spPr bwMode="auto">
          <a:xfrm>
            <a:off x="914400" y="1066800"/>
            <a:ext cx="721042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4134"/>
            <a:ext cx="8305800" cy="5693866"/>
          </a:xfrm>
          <a:prstGeom prst="rect">
            <a:avLst/>
          </a:prstGeom>
        </p:spPr>
        <p:txBody>
          <a:bodyPr wrap="square">
            <a:spAutoFit/>
          </a:bodyPr>
          <a:lstStyle/>
          <a:p>
            <a:pPr algn="just">
              <a:buFont typeface="Arial" pitchFamily="34" charset="0"/>
              <a:buChar char="•"/>
            </a:pPr>
            <a:r>
              <a:rPr lang="en-US" sz="2800" b="1" dirty="0" err="1" smtClean="0">
                <a:solidFill>
                  <a:schemeClr val="bg1"/>
                </a:solidFill>
              </a:rPr>
              <a:t>Chichen</a:t>
            </a:r>
            <a:r>
              <a:rPr lang="en-US" sz="2800" b="1" dirty="0" smtClean="0">
                <a:solidFill>
                  <a:schemeClr val="bg1"/>
                </a:solidFill>
              </a:rPr>
              <a:t> Itza was a major focal point in the northern Maya lowlands from the Late Classic (c.600–900 AD) through the Terminal Classic (c.800–900) and into the early portion of the Early </a:t>
            </a:r>
            <a:r>
              <a:rPr lang="en-US" sz="2800" b="1" dirty="0" err="1" smtClean="0">
                <a:solidFill>
                  <a:schemeClr val="bg1"/>
                </a:solidFill>
              </a:rPr>
              <a:t>Postclassic</a:t>
            </a:r>
            <a:r>
              <a:rPr lang="en-US" sz="2800" b="1" dirty="0" smtClean="0">
                <a:solidFill>
                  <a:schemeClr val="bg1"/>
                </a:solidFill>
              </a:rPr>
              <a:t> period (c.900–1200). </a:t>
            </a:r>
          </a:p>
          <a:p>
            <a:pPr algn="just"/>
            <a:endParaRPr lang="en-US" sz="2800" b="1" dirty="0" smtClean="0">
              <a:solidFill>
                <a:schemeClr val="bg1"/>
              </a:solidFill>
            </a:endParaRPr>
          </a:p>
          <a:p>
            <a:pPr algn="just">
              <a:buFont typeface="Arial" pitchFamily="34" charset="0"/>
              <a:buChar char="•"/>
            </a:pPr>
            <a:r>
              <a:rPr lang="en-US" sz="2800" b="1" dirty="0" err="1" smtClean="0">
                <a:solidFill>
                  <a:schemeClr val="bg1"/>
                </a:solidFill>
              </a:rPr>
              <a:t>hichen</a:t>
            </a:r>
            <a:r>
              <a:rPr lang="en-US" sz="2800" b="1" dirty="0" smtClean="0">
                <a:solidFill>
                  <a:schemeClr val="bg1"/>
                </a:solidFill>
              </a:rPr>
              <a:t> Itza was one of the largest Maya cities and it was likely to have been one of the mythical great cities.</a:t>
            </a:r>
          </a:p>
          <a:p>
            <a:pPr>
              <a:buFont typeface="Arial" pitchFamily="34" charset="0"/>
              <a:buChar char="•"/>
            </a:pPr>
            <a:endParaRPr lang="en-US" sz="2800" b="1" dirty="0" smtClean="0">
              <a:solidFill>
                <a:schemeClr val="bg1"/>
              </a:solidFill>
            </a:endParaRPr>
          </a:p>
          <a:p>
            <a:pPr>
              <a:buFont typeface="Arial" pitchFamily="34" charset="0"/>
              <a:buChar char="•"/>
            </a:pPr>
            <a:endParaRPr lang="en-US" sz="2800" b="1" dirty="0" smtClean="0">
              <a:solidFill>
                <a:schemeClr val="bg1"/>
              </a:solidFill>
            </a:endParaRPr>
          </a:p>
          <a:p>
            <a:endParaRPr lang="en-US" sz="2800" b="1" dirty="0" smtClean="0">
              <a:solidFill>
                <a:schemeClr val="bg1"/>
              </a:solidFill>
            </a:endParaRPr>
          </a:p>
          <a:p>
            <a:endParaRPr lang="en-US" sz="2800" b="1" dirty="0">
              <a:solidFill>
                <a:schemeClr val="bg1"/>
              </a:solidFill>
            </a:endParaRPr>
          </a:p>
        </p:txBody>
      </p:sp>
      <p:sp>
        <p:nvSpPr>
          <p:cNvPr id="4" name="Rectangle 3"/>
          <p:cNvSpPr/>
          <p:nvPr/>
        </p:nvSpPr>
        <p:spPr>
          <a:xfrm>
            <a:off x="2971800" y="533400"/>
            <a:ext cx="2877583" cy="707886"/>
          </a:xfrm>
          <a:prstGeom prst="rect">
            <a:avLst/>
          </a:prstGeom>
        </p:spPr>
        <p:txBody>
          <a:bodyPr wrap="none">
            <a:spAutoFit/>
          </a:bodyPr>
          <a:lstStyle/>
          <a:p>
            <a:r>
              <a:rPr lang="en-US" sz="4000" b="1" dirty="0" err="1" smtClean="0">
                <a:solidFill>
                  <a:srgbClr val="FFFF00"/>
                </a:solidFill>
              </a:rPr>
              <a:t>Chichen</a:t>
            </a:r>
            <a:r>
              <a:rPr lang="en-US" sz="4000" b="1" dirty="0" smtClean="0">
                <a:solidFill>
                  <a:srgbClr val="FFFF00"/>
                </a:solidFill>
              </a:rPr>
              <a:t> Itza </a:t>
            </a:r>
            <a:endParaRPr lang="en-US" sz="4000" dirty="0">
              <a:solidFill>
                <a:srgbClr val="FFFF00"/>
              </a:solidFill>
            </a:endParaRPr>
          </a:p>
        </p:txBody>
      </p:sp>
      <p:pic>
        <p:nvPicPr>
          <p:cNvPr id="1026" name="Picture 2" descr="http://upload.wikimedia.org/wikipedia/en/thumb/2/2a/2009_excavation_ChichenItza.JPG/220px-2009_excavation_ChichenItza.JPG"/>
          <p:cNvPicPr>
            <a:picLocks noChangeAspect="1" noChangeArrowheads="1"/>
          </p:cNvPicPr>
          <p:nvPr/>
        </p:nvPicPr>
        <p:blipFill>
          <a:blip r:embed="rId2" cstate="print"/>
          <a:srcRect/>
          <a:stretch>
            <a:fillRect/>
          </a:stretch>
        </p:blipFill>
        <p:spPr bwMode="auto">
          <a:xfrm>
            <a:off x="2895600" y="4724400"/>
            <a:ext cx="2095500" cy="15716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74638"/>
            <a:ext cx="8229600" cy="1143000"/>
          </a:xfrm>
          <a:prstGeom prst="rect">
            <a:avLst/>
          </a:prstGeom>
        </p:spPr>
        <p:txBody>
          <a:bodyPr/>
          <a:lstStyle/>
          <a:p>
            <a:r>
              <a:rPr lang="en-US" sz="4000" b="1" dirty="0">
                <a:solidFill>
                  <a:srgbClr val="FFFF00"/>
                </a:solidFill>
              </a:rPr>
              <a:t>How did agriculture affect the Maya?</a:t>
            </a:r>
          </a:p>
        </p:txBody>
      </p:sp>
      <p:sp>
        <p:nvSpPr>
          <p:cNvPr id="32771" name="Rectangle 3"/>
          <p:cNvSpPr>
            <a:spLocks noGrp="1" noChangeArrowheads="1"/>
          </p:cNvSpPr>
          <p:nvPr>
            <p:ph type="body" idx="4294967295"/>
          </p:nvPr>
        </p:nvSpPr>
        <p:spPr>
          <a:xfrm>
            <a:off x="457200" y="1600200"/>
            <a:ext cx="8458200" cy="4525963"/>
          </a:xfrm>
          <a:prstGeom prst="rect">
            <a:avLst/>
          </a:prstGeom>
        </p:spPr>
        <p:txBody>
          <a:bodyPr/>
          <a:lstStyle/>
          <a:p>
            <a:r>
              <a:rPr lang="en-US" sz="4000" b="1" dirty="0">
                <a:solidFill>
                  <a:schemeClr val="bg1"/>
                </a:solidFill>
              </a:rPr>
              <a:t>Depended heavily on agriculture. </a:t>
            </a:r>
          </a:p>
          <a:p>
            <a:pPr lvl="1"/>
            <a:r>
              <a:rPr lang="en-US" sz="4000" b="1" dirty="0">
                <a:solidFill>
                  <a:schemeClr val="bg1"/>
                </a:solidFill>
              </a:rPr>
              <a:t>Used </a:t>
            </a:r>
            <a:r>
              <a:rPr lang="en-US" sz="4000" b="1" dirty="0" smtClean="0">
                <a:solidFill>
                  <a:schemeClr val="bg1"/>
                </a:solidFill>
              </a:rPr>
              <a:t>terraces </a:t>
            </a:r>
            <a:r>
              <a:rPr lang="en-US" sz="4000" b="1" dirty="0">
                <a:solidFill>
                  <a:schemeClr val="bg1"/>
                </a:solidFill>
              </a:rPr>
              <a:t>for farming.</a:t>
            </a:r>
          </a:p>
          <a:p>
            <a:endParaRPr lang="en-US" sz="4000" b="1" dirty="0">
              <a:solidFill>
                <a:schemeClr val="bg1"/>
              </a:solidFill>
            </a:endParaRPr>
          </a:p>
          <a:p>
            <a:r>
              <a:rPr lang="en-US" sz="4000" b="1" dirty="0">
                <a:solidFill>
                  <a:schemeClr val="bg1"/>
                </a:solidFill>
              </a:rPr>
              <a:t>Majority of goods traded were agricultural.</a:t>
            </a:r>
          </a:p>
          <a:p>
            <a:endParaRPr lang="en-US" dirty="0">
              <a:solidFill>
                <a:schemeClr val="accent2"/>
              </a:solidFill>
            </a:endParaRPr>
          </a:p>
          <a:p>
            <a:pPr>
              <a:buFontTx/>
              <a:buNone/>
            </a:pPr>
            <a:endParaRPr lang="en-US" dirty="0">
              <a:solidFill>
                <a:schemeClr val="folHlink"/>
              </a:solidFill>
            </a:endParaRPr>
          </a:p>
          <a:p>
            <a:endParaRPr lang="en-US"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dissolve">
                                      <p:cBhvr>
                                        <p:cTn id="17"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498</Words>
  <Application>Microsoft Office PowerPoint</Application>
  <PresentationFormat>On-screen Show (4:3)</PresentationFormat>
  <Paragraphs>161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Civilization in the Americas</vt:lpstr>
      <vt:lpstr>The Maya</vt:lpstr>
      <vt:lpstr>Tikal</vt:lpstr>
      <vt:lpstr>Slide 5</vt:lpstr>
      <vt:lpstr>Tikal</vt:lpstr>
      <vt:lpstr>Chichen Itza</vt:lpstr>
      <vt:lpstr>Slide 8</vt:lpstr>
      <vt:lpstr>How did agriculture affect the Maya?</vt:lpstr>
      <vt:lpstr>Mayan Society</vt:lpstr>
      <vt:lpstr>Mayan Society (cont.)</vt:lpstr>
      <vt:lpstr>What happened to the Mayas?</vt:lpstr>
      <vt:lpstr>Mayan Hieroglyphics </vt:lpstr>
      <vt:lpstr>Mayan Ball Court</vt:lpstr>
      <vt:lpstr>Aztec Empire</vt:lpstr>
      <vt:lpstr>Aztec Society</vt:lpstr>
      <vt:lpstr>Aztec Calendar</vt:lpstr>
      <vt:lpstr>Aztec Society (cont.)</vt:lpstr>
      <vt:lpstr>Aztec ruins</vt:lpstr>
      <vt:lpstr>Aztec ruins-Mexico City</vt:lpstr>
      <vt:lpstr>Aztec Society (cont.)</vt:lpstr>
      <vt:lpstr>What problems did the Aztec face?</vt:lpstr>
      <vt:lpstr>Inca Empire</vt:lpstr>
      <vt:lpstr>How did the Inca set up their society?</vt:lpstr>
      <vt:lpstr>Incan terraces</vt:lpstr>
      <vt:lpstr>Inca Society</vt:lpstr>
      <vt:lpstr>Machu Picchu</vt:lpstr>
      <vt:lpstr>Slide 28</vt:lpstr>
      <vt:lpstr>Inca society</vt:lpstr>
      <vt:lpstr>In the Wake of Columbus The decline of native peoples: Central Mexico (Aztecs) </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Charles</cp:lastModifiedBy>
  <cp:revision>7</cp:revision>
  <dcterms:created xsi:type="dcterms:W3CDTF">2012-12-14T19:52:38Z</dcterms:created>
  <dcterms:modified xsi:type="dcterms:W3CDTF">2013-07-16T17:10:48Z</dcterms:modified>
</cp:coreProperties>
</file>