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4" r:id="rId3"/>
    <p:sldId id="276" r:id="rId4"/>
    <p:sldId id="277" r:id="rId5"/>
    <p:sldId id="278" r:id="rId6"/>
    <p:sldId id="279" r:id="rId7"/>
    <p:sldId id="280" r:id="rId8"/>
    <p:sldId id="281" r:id="rId9"/>
    <p:sldId id="282" r:id="rId10"/>
    <p:sldId id="283"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99" autoAdjust="0"/>
  </p:normalViewPr>
  <p:slideViewPr>
    <p:cSldViewPr>
      <p:cViewPr varScale="1">
        <p:scale>
          <a:sx n="56" d="100"/>
          <a:sy n="56" d="100"/>
        </p:scale>
        <p:origin x="-175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A82289-C80F-48E7-8667-7E06E7FFABA2}" type="datetimeFigureOut">
              <a:rPr lang="en-US" smtClean="0"/>
              <a:pPr/>
              <a:t>7/16/2013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A948FF-2000-4C02-BE82-CAB7FEE7C6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03A5F6-DDAC-4C65-9F94-8CADC15F2E4C}" type="slidenum">
              <a:rPr lang="en-US"/>
              <a:pPr/>
              <a:t>3</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r>
              <a:rPr lang="en-US"/>
              <a:t>S</a:t>
            </a:r>
            <a:fld id="{EBAEF638-E857-4F63-835B-879E1A2470A3}" type="slidenum">
              <a:rPr lang="en-US"/>
              <a:pPr/>
              <a:t>12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cs typeface="Times New Roman" pitchFamily="18" charset="0"/>
              </a:rPr>
              <a:t>When historians discuss the “Enlightenment,” they are usually referring to 18</a:t>
            </a:r>
            <a:r>
              <a:rPr lang="en-US" baseline="30000" dirty="0" smtClean="0">
                <a:cs typeface="Times New Roman" pitchFamily="18" charset="0"/>
              </a:rPr>
              <a:t>th</a:t>
            </a:r>
            <a:r>
              <a:rPr lang="en-US" dirty="0" smtClean="0">
                <a:cs typeface="Times New Roman" pitchFamily="18" charset="0"/>
              </a:rPr>
              <a:t>-century Europe (France and England in particular), although other parts of the world (including the U.S.) are often included as well. The Enlightenment was a period of intellectual ferment that gave rise to a range of new theories about society, government, philosophy, economics, and religion. The period produced more than just abstract theorizing, however: it offered a whole new way of conceptualizing the world and one’s place in it. In many ways, this change in perception marked the beginning of the modern era, as institutions and traditions of the past began to shift—and even crumble—in the face of new ideas and approaches.</a:t>
            </a:r>
          </a:p>
          <a:p>
            <a:pPr eaLnBrk="1" hangingPunct="1"/>
            <a:endParaRPr lang="en-US" dirty="0" smtClean="0">
              <a:cs typeface="Times New Roman" pitchFamily="18" charset="0"/>
            </a:endParaRPr>
          </a:p>
          <a:p>
            <a:pPr eaLnBrk="1" hangingPunct="1"/>
            <a:r>
              <a:rPr lang="en-US" dirty="0" smtClean="0">
                <a:cs typeface="Times New Roman" pitchFamily="18" charset="0"/>
              </a:rPr>
              <a:t>Note to teacher: The painting in this slide is </a:t>
            </a:r>
            <a:r>
              <a:rPr lang="en-US" i="1" dirty="0" err="1" smtClean="0">
                <a:cs typeface="Times New Roman" pitchFamily="18" charset="0"/>
              </a:rPr>
              <a:t>Une</a:t>
            </a:r>
            <a:r>
              <a:rPr lang="en-US" i="1" dirty="0" smtClean="0">
                <a:cs typeface="Times New Roman" pitchFamily="18" charset="0"/>
              </a:rPr>
              <a:t> soirée chez Madame </a:t>
            </a:r>
            <a:r>
              <a:rPr lang="en-US" i="1" dirty="0" err="1" smtClean="0">
                <a:cs typeface="Times New Roman" pitchFamily="18" charset="0"/>
              </a:rPr>
              <a:t>Geoffrin</a:t>
            </a:r>
            <a:r>
              <a:rPr lang="en-US" i="1" dirty="0" smtClean="0">
                <a:cs typeface="Times New Roman" pitchFamily="18" charset="0"/>
              </a:rPr>
              <a:t>. </a:t>
            </a:r>
            <a:r>
              <a:rPr lang="en-US" dirty="0" smtClean="0">
                <a:cs typeface="Times New Roman" pitchFamily="18" charset="0"/>
              </a:rPr>
              <a:t>Created in 1755, it shows a French </a:t>
            </a:r>
            <a:r>
              <a:rPr lang="en-US" i="1" dirty="0" smtClean="0">
                <a:cs typeface="Times New Roman" pitchFamily="18" charset="0"/>
              </a:rPr>
              <a:t>salon.</a:t>
            </a:r>
            <a:r>
              <a:rPr lang="en-US" dirty="0" smtClean="0">
                <a:cs typeface="Times New Roman" pitchFamily="18" charset="0"/>
              </a:rPr>
              <a:t> Among the notable </a:t>
            </a:r>
            <a:r>
              <a:rPr lang="en-US" i="1" dirty="0" err="1" smtClean="0">
                <a:cs typeface="Times New Roman" pitchFamily="18" charset="0"/>
              </a:rPr>
              <a:t>philosophes</a:t>
            </a:r>
            <a:r>
              <a:rPr lang="en-US" dirty="0" smtClean="0">
                <a:cs typeface="Times New Roman" pitchFamily="18" charset="0"/>
              </a:rPr>
              <a:t> depicted in the painting are Diderot, </a:t>
            </a:r>
            <a:r>
              <a:rPr lang="en-US" dirty="0" err="1" smtClean="0">
                <a:cs typeface="Times New Roman" pitchFamily="18" charset="0"/>
              </a:rPr>
              <a:t>d’Alembert</a:t>
            </a:r>
            <a:r>
              <a:rPr lang="en-US" dirty="0" smtClean="0">
                <a:cs typeface="Times New Roman" pitchFamily="18" charset="0"/>
              </a:rPr>
              <a:t>, Turgot, and </a:t>
            </a:r>
            <a:r>
              <a:rPr lang="en-US" dirty="0" err="1" smtClean="0">
                <a:cs typeface="Times New Roman" pitchFamily="18" charset="0"/>
              </a:rPr>
              <a:t>Condillac</a:t>
            </a:r>
            <a:r>
              <a:rPr lang="en-US" dirty="0" smtClean="0">
                <a:cs typeface="Times New Roman" pitchFamily="18" charset="0"/>
              </a:rPr>
              <a:t>. A bust of Voltaire appears in the background.</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r>
              <a:rPr lang="en-US"/>
              <a:t>S</a:t>
            </a:r>
            <a:fld id="{C20C8597-A6D3-47BD-88EE-D89E9B7030F6}" type="slidenum">
              <a:rPr lang="en-US"/>
              <a:pPr/>
              <a:t>13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cs typeface="Times New Roman" pitchFamily="18" charset="0"/>
              </a:rPr>
              <a:t>The term “enlightenment” was first coined by Immanuel Kant, a German philosopher. “</a:t>
            </a:r>
            <a:r>
              <a:rPr lang="en-US" i="1" dirty="0" err="1" smtClean="0">
                <a:cs typeface="Times New Roman" pitchFamily="18" charset="0"/>
              </a:rPr>
              <a:t>Sapere</a:t>
            </a:r>
            <a:r>
              <a:rPr lang="en-US" i="1" dirty="0" smtClean="0">
                <a:cs typeface="Times New Roman" pitchFamily="18" charset="0"/>
              </a:rPr>
              <a:t> </a:t>
            </a:r>
            <a:r>
              <a:rPr lang="en-US" i="1" dirty="0" err="1" smtClean="0">
                <a:cs typeface="Times New Roman" pitchFamily="18" charset="0"/>
              </a:rPr>
              <a:t>aude</a:t>
            </a:r>
            <a:r>
              <a:rPr lang="en-US" dirty="0" smtClean="0">
                <a:cs typeface="Times New Roman" pitchFamily="18" charset="0"/>
              </a:rPr>
              <a:t>” means “dare to know” in Latin. Kant also wrote in this essay, “All that is required for this enlightenment is freedom; and particularly the least harmful of all that may be called freedom, namely, the freedom for man to make public use of his reason in all matters.” In other words, in order to be “enlightened,” a person had to think independently rather than simply follow society’s customs and traditions. Thus, t</a:t>
            </a:r>
            <a:r>
              <a:rPr lang="en-US" dirty="0" smtClean="0"/>
              <a:t>he Enlightenment encouraged free thought (or at least freer and more wide-ranging thought than had occurred in the recent past).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r>
              <a:rPr lang="en-US"/>
              <a:t>S</a:t>
            </a:r>
            <a:fld id="{532144A5-4947-4BF8-891C-333C0C087080}" type="slidenum">
              <a:rPr lang="en-US"/>
              <a:pPr/>
              <a:t>14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buFont typeface="Wingdings" pitchFamily="2" charset="2"/>
              <a:buNone/>
            </a:pPr>
            <a:r>
              <a:rPr lang="en-US" smtClean="0"/>
              <a:t>The most important factor in the development of the Enlightenment was the Scientific Revolution of the 16</a:t>
            </a:r>
            <a:r>
              <a:rPr lang="en-US" baseline="30000" smtClean="0"/>
              <a:t>th</a:t>
            </a:r>
            <a:r>
              <a:rPr lang="en-US" smtClean="0"/>
              <a:t> and 17</a:t>
            </a:r>
            <a:r>
              <a:rPr lang="en-US" baseline="30000" smtClean="0"/>
              <a:t>th</a:t>
            </a:r>
            <a:r>
              <a:rPr lang="en-US" smtClean="0"/>
              <a:t> centuries.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r>
              <a:rPr lang="en-US"/>
              <a:t>S</a:t>
            </a:r>
            <a:fld id="{58D39324-6024-4CD9-AF18-6B26CF4A99F2}" type="slidenum">
              <a:rPr lang="en-US"/>
              <a:pPr/>
              <a:t>15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dirty="0" smtClean="0">
                <a:cs typeface="Times New Roman" pitchFamily="18" charset="0"/>
              </a:rPr>
              <a:t>Sir Francis Bacon laid the theoretical groundwork for what became known as the scientific method. </a:t>
            </a:r>
            <a:r>
              <a:rPr lang="en-US" dirty="0" smtClean="0"/>
              <a:t>In Europe, science had been almost a combination of magic and academics, and scientists were not concerned with careful practices, methodical actions, logic, or theory. </a:t>
            </a:r>
            <a:r>
              <a:rPr lang="en-US" dirty="0" smtClean="0">
                <a:cs typeface="Times New Roman" pitchFamily="18" charset="0"/>
              </a:rPr>
              <a:t>Bacon believed that all scientific research should rely on careful observation and experimentation rather than simply relying on one’s own thought and reasoning, as earlier scientific thinkers had. The data obtained should then be recorded and analyzed according to logic and reason, then used to produce a testable hypothesis.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r>
              <a:rPr lang="en-US"/>
              <a:t>S</a:t>
            </a:r>
            <a:fld id="{A607DF94-67DB-4E57-A6F8-B270E6655EE7}" type="slidenum">
              <a:rPr lang="en-US"/>
              <a:pPr/>
              <a:t>16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smtClean="0">
                <a:cs typeface="Times New Roman" pitchFamily="18" charset="0"/>
              </a:rPr>
              <a:t>Although earlier scientists had already put Bacon’s ideas into practice, Sir Isaac Newton is the scientist most associated with the scientific method. Newton made a range of groundbreaking discoveries in the fields of mathematics, physics, optics, and more. Newton’s achievements provided the inspiration for the Enlightenment: if the scientific method had worked so well for finding scientific truth, perhaps it could be applied to social sciences as well so that the truths about society itself could be discovered.  </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r>
              <a:rPr lang="en-US"/>
              <a:t>S</a:t>
            </a:r>
            <a:fld id="{1A7FAE96-7E05-4D47-A849-660ACA2C5C64}" type="slidenum">
              <a:rPr lang="en-US"/>
              <a:pPr/>
              <a:t>17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The Enlightenment era was characterized by secularism, challenges to authority, and the glorification of reason. </a:t>
            </a:r>
          </a:p>
          <a:p>
            <a:pPr eaLnBrk="1" hangingPunct="1"/>
            <a:endParaRPr lang="en-US" smtClean="0"/>
          </a:p>
          <a:p>
            <a:pPr eaLnBrk="1" hangingPunct="1"/>
            <a:r>
              <a:rPr lang="en-US" smtClean="0"/>
              <a:t>Bullet #1  Many Enlightenment thinkers felt that although the great minds of the medieval and Renaissance eras had achieved much, they also had been overly constrained by religion, tradition, and superstition. To truly achieve independent thought, one had to throw off all limits and rely solely on reason.</a:t>
            </a:r>
          </a:p>
          <a:p>
            <a:pPr eaLnBrk="1" hangingPunct="1"/>
            <a:endParaRPr lang="en-US" smtClean="0"/>
          </a:p>
          <a:p>
            <a:pPr eaLnBrk="1" hangingPunct="1"/>
            <a:r>
              <a:rPr lang="en-US" smtClean="0"/>
              <a:t>Bullet #2  Like the pioneers of the Scientific Revolution, Enlightenment thinkers also strove to make conclusions based on observation, logic, and reason, rather than on faith. </a:t>
            </a:r>
          </a:p>
          <a:p>
            <a:pPr eaLnBrk="1" hangingPunct="1"/>
            <a:endParaRPr lang="en-US" smtClean="0"/>
          </a:p>
          <a:p>
            <a:pPr eaLnBrk="1" hangingPunct="1"/>
            <a:r>
              <a:rPr lang="en-US" smtClean="0"/>
              <a:t>Bullet #3  Enlightenment thinkers revived the spirit of the Renaissance quest for knowledge, choosing to focus on  human nature and the workings of society rather than on spiritual matters and religious tenets. This secular approach led to the development of the social sciences.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r>
              <a:rPr lang="en-US"/>
              <a:t>S</a:t>
            </a:r>
            <a:fld id="{E08CDE1A-3E6F-4AFB-8E78-E4CE853CFB48}" type="slidenum">
              <a:rPr lang="en-US"/>
              <a:pPr/>
              <a:t>18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t>The Marquis de Condorcet was a renowned mathematician who played an active role early on in the French Revolution, leading a redesign of the educational system and helping to write the first French constitution. When the Radicals (Jacobins) took over the Revolution, however, he went into hiding. During this time, he wrote his most famous work, </a:t>
            </a:r>
            <a:r>
              <a:rPr lang="en-US" i="1" dirty="0" smtClean="0"/>
              <a:t>Sketch for a Historical Picture of the Progress of the Human Spirit. </a:t>
            </a:r>
            <a:r>
              <a:rPr lang="en-US" dirty="0" smtClean="0"/>
              <a:t>His book provided a clear expression of many Enlightenment ideals: an unbending faith in “reason” as the means to discover all “truths,” continual advancements both in science and in social mores and attitudes, and a belief that humans can realistically strive for “perfectibility” in all areas of life. </a:t>
            </a: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r>
              <a:rPr lang="en-US"/>
              <a:t>S</a:t>
            </a:r>
            <a:fld id="{C5BAB21A-8CAB-48C9-9C95-F430303C9BE5}" type="slidenum">
              <a:rPr lang="en-US"/>
              <a:pPr/>
              <a:t>19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t>Condorcet felt that not just elite scientists and intellectuals could make great discoveries, but people of “ordinary intelligence” as well. He therefore favored “universal education,” stating that “by giving more people the elementary knowledge that can inspire them with a taste for more advanced study and give them a capacity for making progress in it…and that, therefore, the number of men destined to push back the frontiers of the sciences by their discoveries will grow in the same proportion.”</a:t>
            </a:r>
          </a:p>
          <a:p>
            <a:pPr eaLnBrk="1" hangingPunct="1"/>
            <a:endParaRPr lang="en-US" dirty="0" smtClean="0"/>
          </a:p>
          <a:p>
            <a:pPr eaLnBrk="1" hangingPunct="1"/>
            <a:r>
              <a:rPr lang="en-US" dirty="0" smtClean="0"/>
              <a:t>Condorcet firmly believed that a devotion to reason could ensure a better future. He stated that eventually “the progress of reason will have gone hand in hand with progress in the arts and sciences”; consequently, people would come to realize that “their object is the general welfare of the human species.” To this end, society would move towards providing a larger intellectual life for everyone, innovations that would ease the burden of labor on the working classes, freedom from want, and a greater “equality” among members of society. Condorcet’s optimistic belief in the “perfectibility” of society was shared by many Enlightenment thinkers.</a:t>
            </a: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r>
              <a:rPr lang="en-US"/>
              <a:t>S</a:t>
            </a:r>
            <a:fld id="{52910929-14C5-4CE3-9288-4B364BD35D14}" type="slidenum">
              <a:rPr lang="en-US"/>
              <a:pPr/>
              <a:t>20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Madame de Pompadour, mistress of King Louis XV of France, was a devotee of art and philosophy. Around the middle of the 18</a:t>
            </a:r>
            <a:r>
              <a:rPr lang="en-US" baseline="30000" dirty="0" smtClean="0"/>
              <a:t>th</a:t>
            </a:r>
            <a:r>
              <a:rPr lang="en-US" dirty="0" smtClean="0"/>
              <a:t> century, s</a:t>
            </a:r>
            <a:r>
              <a:rPr lang="en-US" dirty="0" smtClean="0">
                <a:cs typeface="Times New Roman" pitchFamily="18" charset="0"/>
              </a:rPr>
              <a:t>he began holding what became known as the </a:t>
            </a:r>
            <a:r>
              <a:rPr lang="en-US" i="1" dirty="0" smtClean="0">
                <a:cs typeface="Times New Roman" pitchFamily="18" charset="0"/>
              </a:rPr>
              <a:t>salon.</a:t>
            </a:r>
            <a:r>
              <a:rPr lang="en-US" dirty="0" smtClean="0">
                <a:cs typeface="Times New Roman" pitchFamily="18" charset="0"/>
              </a:rPr>
              <a:t> </a:t>
            </a:r>
            <a:r>
              <a:rPr lang="en-US" i="1" dirty="0" smtClean="0">
                <a:cs typeface="Times New Roman" pitchFamily="18" charset="0"/>
              </a:rPr>
              <a:t>Salons</a:t>
            </a:r>
            <a:r>
              <a:rPr lang="en-US" dirty="0" smtClean="0">
                <a:cs typeface="Times New Roman" pitchFamily="18" charset="0"/>
              </a:rPr>
              <a:t> were a sort of high class cocktail party for socialites, aristocrats, and intellectuals, where people demonstrated their knowledge of new theories and tried to outwit each other. </a:t>
            </a:r>
            <a:r>
              <a:rPr lang="en-US" dirty="0" smtClean="0"/>
              <a:t>Madame de Pompadour held the most famous and best attended </a:t>
            </a:r>
            <a:r>
              <a:rPr lang="en-US" i="1" dirty="0" smtClean="0"/>
              <a:t>salons</a:t>
            </a:r>
            <a:r>
              <a:rPr lang="en-US" dirty="0" smtClean="0"/>
              <a:t> in Paris. </a:t>
            </a:r>
          </a:p>
          <a:p>
            <a:pPr eaLnBrk="1" hangingPunct="1"/>
            <a:endParaRPr lang="en-US" dirty="0" smtClean="0"/>
          </a:p>
          <a:p>
            <a:pPr eaLnBrk="1" hangingPunct="1"/>
            <a:r>
              <a:rPr lang="en-US" dirty="0" smtClean="0"/>
              <a:t>Enlightenment thinkers in France who went to </a:t>
            </a:r>
            <a:r>
              <a:rPr lang="en-US" i="1" dirty="0" smtClean="0"/>
              <a:t>salons</a:t>
            </a:r>
            <a:r>
              <a:rPr lang="en-US" dirty="0" smtClean="0"/>
              <a:t> were known as </a:t>
            </a:r>
            <a:r>
              <a:rPr lang="en-US" i="1" dirty="0" err="1" smtClean="0"/>
              <a:t>philosophes</a:t>
            </a:r>
            <a:r>
              <a:rPr lang="en-US" i="1" dirty="0" smtClean="0"/>
              <a:t>.</a:t>
            </a:r>
            <a:r>
              <a:rPr lang="en-US" dirty="0" smtClean="0"/>
              <a:t> For a </a:t>
            </a:r>
            <a:r>
              <a:rPr lang="en-US" i="1" dirty="0" smtClean="0"/>
              <a:t>salon</a:t>
            </a:r>
            <a:r>
              <a:rPr lang="en-US" dirty="0" smtClean="0"/>
              <a:t> to be truly successful, it had to have a </a:t>
            </a:r>
            <a:r>
              <a:rPr lang="en-US" i="1" dirty="0" err="1" smtClean="0"/>
              <a:t>philosophe</a:t>
            </a:r>
            <a:r>
              <a:rPr lang="en-US" i="1" dirty="0" smtClean="0"/>
              <a:t> </a:t>
            </a:r>
            <a:r>
              <a:rPr lang="en-US" dirty="0" smtClean="0"/>
              <a:t>in attendance as a sort of showpiece.</a:t>
            </a:r>
          </a:p>
          <a:p>
            <a:pPr eaLnBrk="1" hangingPunct="1">
              <a:buFont typeface="Wingdings" pitchFamily="2" charset="2"/>
              <a:buNone/>
            </a:pPr>
            <a:endParaRPr lang="en-US" dirty="0" smtClean="0"/>
          </a:p>
          <a:p>
            <a:pPr eaLnBrk="1" hangingPunct="1">
              <a:buFont typeface="Wingdings" pitchFamily="2" charset="2"/>
              <a:buNone/>
            </a:pPr>
            <a:endParaRPr lang="en-US" dirty="0" smtClean="0">
              <a:cs typeface="Times New Roman" pitchFamily="18" charset="0"/>
            </a:endParaRPr>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r>
              <a:rPr lang="en-US"/>
              <a:t>S</a:t>
            </a:r>
            <a:fld id="{FD9C518D-FE55-49F2-AABC-CFC6A935A819}" type="slidenum">
              <a:rPr lang="en-US"/>
              <a:pPr/>
              <a:t>21</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cs typeface="Times New Roman" pitchFamily="18" charset="0"/>
              </a:rPr>
              <a:t>Perhaps the most notable achievement of the </a:t>
            </a:r>
            <a:r>
              <a:rPr lang="en-US" i="1" smtClean="0">
                <a:cs typeface="Times New Roman" pitchFamily="18" charset="0"/>
              </a:rPr>
              <a:t>philosophes</a:t>
            </a:r>
            <a:r>
              <a:rPr lang="en-US" smtClean="0">
                <a:cs typeface="Times New Roman" pitchFamily="18" charset="0"/>
              </a:rPr>
              <a:t> as a group was the 17-volume </a:t>
            </a:r>
            <a:r>
              <a:rPr lang="en-US" i="1" smtClean="0"/>
              <a:t>Encyclop</a:t>
            </a:r>
            <a:r>
              <a:rPr lang="en-US" i="1" smtClean="0">
                <a:cs typeface="Times New Roman" pitchFamily="18" charset="0"/>
              </a:rPr>
              <a:t>é</a:t>
            </a:r>
            <a:r>
              <a:rPr lang="en-US" i="1" smtClean="0"/>
              <a:t>die, </a:t>
            </a:r>
            <a:r>
              <a:rPr lang="en-US" smtClean="0"/>
              <a:t>known in English as</a:t>
            </a:r>
            <a:r>
              <a:rPr lang="en-US" i="1" smtClean="0"/>
              <a:t> Encyclopedia: The Rational Dictionary of the Sciences, the Arts, and the Crafts.</a:t>
            </a:r>
            <a:r>
              <a:rPr lang="en-US" b="1" i="1" smtClean="0"/>
              <a:t> </a:t>
            </a:r>
            <a:r>
              <a:rPr lang="en-US" smtClean="0"/>
              <a:t>In 1745, French publisher Andr</a:t>
            </a:r>
            <a:r>
              <a:rPr lang="en-US" smtClean="0">
                <a:cs typeface="Times New Roman" pitchFamily="18" charset="0"/>
              </a:rPr>
              <a:t>é le Breton asked writer Denis Diderot to help him translate the seminal English </a:t>
            </a:r>
            <a:r>
              <a:rPr lang="en-US" i="1" smtClean="0">
                <a:cs typeface="Times New Roman" pitchFamily="18" charset="0"/>
              </a:rPr>
              <a:t>Cyclopedia</a:t>
            </a:r>
            <a:r>
              <a:rPr lang="en-US" smtClean="0">
                <a:cs typeface="Times New Roman" pitchFamily="18" charset="0"/>
              </a:rPr>
              <a:t> into French. Diderot served as co-editor of the project along with mathematician Jean Le Rond d’Alembert. </a:t>
            </a:r>
          </a:p>
          <a:p>
            <a:pPr eaLnBrk="1" hangingPunct="1"/>
            <a:endParaRPr lang="en-US" smtClean="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721FD-A15D-413F-AFC1-FB83082B590A}" type="slidenum">
              <a:rPr lang="en-US"/>
              <a:pPr/>
              <a:t>4</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r>
              <a:rPr lang="en-US"/>
              <a:t>S</a:t>
            </a:r>
            <a:fld id="{D376498E-DFDC-415F-8D92-3DFDC4005D3D}" type="slidenum">
              <a:rPr lang="en-US"/>
              <a:pPr/>
              <a:t>22</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cs typeface="Times New Roman" pitchFamily="18" charset="0"/>
              </a:rPr>
              <a:t>Shortly after beginning, Diderot came up with a much more ambitious goal than a mere translation. He wanted instead to create a comprehensive work that would include the most up-to-date knowledge on the sciences, arts, and crafts. To this end, he enlisted several of the best thinkers of the era—many of whom were well-known </a:t>
            </a:r>
            <a:r>
              <a:rPr lang="en-US" i="1" smtClean="0">
                <a:cs typeface="Times New Roman" pitchFamily="18" charset="0"/>
              </a:rPr>
              <a:t>philosophes</a:t>
            </a:r>
            <a:r>
              <a:rPr lang="en-US" smtClean="0">
                <a:cs typeface="Times New Roman" pitchFamily="18" charset="0"/>
              </a:rPr>
              <a:t>—to write new articles for the </a:t>
            </a:r>
            <a:r>
              <a:rPr lang="en-US" i="1" smtClean="0"/>
              <a:t>Encyclop</a:t>
            </a:r>
            <a:r>
              <a:rPr lang="en-US" i="1" smtClean="0">
                <a:cs typeface="Times New Roman" pitchFamily="18" charset="0"/>
              </a:rPr>
              <a:t>é</a:t>
            </a:r>
            <a:r>
              <a:rPr lang="en-US" i="1" smtClean="0"/>
              <a:t>die</a:t>
            </a:r>
            <a:r>
              <a:rPr lang="en-US" b="1" smtClean="0"/>
              <a:t>. </a:t>
            </a:r>
            <a:r>
              <a:rPr lang="en-US" smtClean="0">
                <a:cs typeface="Times New Roman" pitchFamily="18" charset="0"/>
              </a:rPr>
              <a:t>He also wanted to make the work accessible to a wide audience rather than just for scholars.  </a:t>
            </a:r>
          </a:p>
          <a:p>
            <a:pPr eaLnBrk="1" hangingPunct="1"/>
            <a:endParaRPr lang="en-US" smtClean="0">
              <a:cs typeface="Times New Roman" pitchFamily="18" charset="0"/>
            </a:endParaRPr>
          </a:p>
          <a:p>
            <a:pPr eaLnBrk="1" hangingPunct="1"/>
            <a:r>
              <a:rPr lang="en-US" smtClean="0">
                <a:cs typeface="Times New Roman" pitchFamily="18" charset="0"/>
              </a:rPr>
              <a:t>Although Diderot and d’Alembert ended up writing the majority of the articles, contributions also came from many noted figures (especially Voltaire, as well as Rousseau and Montesquieu). By the time the </a:t>
            </a:r>
            <a:r>
              <a:rPr lang="en-US" i="1" smtClean="0"/>
              <a:t>Encyclop</a:t>
            </a:r>
            <a:r>
              <a:rPr lang="en-US" i="1" smtClean="0">
                <a:cs typeface="Times New Roman" pitchFamily="18" charset="0"/>
              </a:rPr>
              <a:t>é</a:t>
            </a:r>
            <a:r>
              <a:rPr lang="en-US" i="1" smtClean="0"/>
              <a:t>die</a:t>
            </a:r>
            <a:r>
              <a:rPr lang="en-US" b="1" i="1" smtClean="0"/>
              <a:t> </a:t>
            </a:r>
            <a:r>
              <a:rPr lang="en-US" smtClean="0"/>
              <a:t>finally reached completion, it contained nearly 72,000 articles accompanied by numerous illustrations. </a:t>
            </a:r>
          </a:p>
          <a:p>
            <a:pPr eaLnBrk="1" hangingPunct="1"/>
            <a:endParaRPr lang="en-US" smtClean="0"/>
          </a:p>
          <a:p>
            <a:pPr eaLnBrk="1" hangingPunct="1"/>
            <a:r>
              <a:rPr lang="en-US" smtClean="0"/>
              <a:t>The work as a whole represents an outstanding example of Enlightenment thought: it praised science while also questioning religion, social institutions, the legal system, and more. As a result, the Catholic Church viewed it as undermining its authority and placed the </a:t>
            </a:r>
            <a:r>
              <a:rPr lang="en-US" i="1" smtClean="0"/>
              <a:t>Encyclop</a:t>
            </a:r>
            <a:r>
              <a:rPr lang="en-US" i="1" smtClean="0">
                <a:cs typeface="Times New Roman" pitchFamily="18" charset="0"/>
              </a:rPr>
              <a:t>é</a:t>
            </a:r>
            <a:r>
              <a:rPr lang="en-US" i="1" smtClean="0"/>
              <a:t>die</a:t>
            </a:r>
            <a:r>
              <a:rPr lang="en-US" smtClean="0"/>
              <a:t> on its index of forbidden works. Nevertheless, it was widely read, with people often obtaining cheaper reprint editions published in Switzerland.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r>
              <a:rPr lang="en-US"/>
              <a:t>S</a:t>
            </a:r>
            <a:fld id="{B73D1B0C-4419-4191-832E-A9BEC477895B}" type="slidenum">
              <a:rPr lang="en-US"/>
              <a:pPr/>
              <a:t>23</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smtClean="0">
                <a:cs typeface="Times New Roman" pitchFamily="18" charset="0"/>
              </a:rPr>
              <a:t>Voltaire was also a deist, as were many other leading figures of the Enlightenment. Founded by Lord Edward Herbert in the early 1600s, the philosophy of deism took the technique of rational analysis and applied it to religion, coming up with conclusions that were not to the liking of many followers of Christianity. Deists firmly believed in God, but rejected organized religion. Rather than looking to the church or the supernatural for moral guidance, deists believed that morality could be achieved by following reason. Even though deism</a:t>
            </a:r>
            <a:r>
              <a:rPr lang="en-US" i="1" dirty="0" smtClean="0">
                <a:cs typeface="Times New Roman" pitchFamily="18" charset="0"/>
              </a:rPr>
              <a:t> </a:t>
            </a:r>
            <a:r>
              <a:rPr lang="en-US" dirty="0" smtClean="0">
                <a:cs typeface="Times New Roman" pitchFamily="18" charset="0"/>
              </a:rPr>
              <a:t>affirmed the existence of God, it discarded virtually all Church traditions and practices as irrational and unnecessary, a fact which led many to criticize deists</a:t>
            </a:r>
            <a:r>
              <a:rPr lang="en-US" i="1" dirty="0" smtClean="0">
                <a:cs typeface="Times New Roman" pitchFamily="18" charset="0"/>
              </a:rPr>
              <a:t> </a:t>
            </a:r>
            <a:r>
              <a:rPr lang="en-US" dirty="0" smtClean="0">
                <a:cs typeface="Times New Roman" pitchFamily="18" charset="0"/>
              </a:rPr>
              <a:t>as anti-Christian, or even to portray them as atheists.</a:t>
            </a:r>
          </a:p>
          <a:p>
            <a:pPr eaLnBrk="1" hangingPunct="1"/>
            <a:endParaRPr lang="en-US" dirty="0" smtClean="0">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r>
              <a:rPr lang="en-US"/>
              <a:t>S</a:t>
            </a:r>
            <a:fld id="{B1A6BE01-C300-45B6-8D18-47255675AAF1}" type="slidenum">
              <a:rPr lang="en-US"/>
              <a:pPr/>
              <a:t>24</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cs typeface="Times New Roman" pitchFamily="18" charset="0"/>
              </a:rPr>
              <a:t>Enlightenment philosophy emphasized experience and reason, while the Church asked worshipers to accept its principles on faith, so a conflict here was inevitable. Deists viewed God as the “great watchmaker” whose creation—the universe—operated as smoothly as a fine Swiss watch. The task, as Enlightenment thinkers envisioned it, was to try to discover the principles that governed the functioning of this “watch.” </a:t>
            </a:r>
            <a:r>
              <a:rPr lang="en-US" i="1" dirty="0" smtClean="0">
                <a:cs typeface="Times New Roman" pitchFamily="18" charset="0"/>
              </a:rPr>
              <a:t>Deism </a:t>
            </a:r>
            <a:r>
              <a:rPr lang="en-US" dirty="0" smtClean="0">
                <a:cs typeface="Times New Roman" pitchFamily="18" charset="0"/>
              </a:rPr>
              <a:t>thus centered around a belief in a God who operated according to reason and whose existence could be seen in the natural order and logic of all that He had created. </a:t>
            </a:r>
          </a:p>
          <a:p>
            <a:pPr eaLnBrk="1" hangingPunct="1"/>
            <a:endParaRPr lang="en-US" dirty="0" smtClean="0">
              <a:cs typeface="Times New Roman" pitchFamily="18" charset="0"/>
            </a:endParaRPr>
          </a:p>
          <a:p>
            <a:pPr eaLnBrk="1" hangingPunct="1"/>
            <a:r>
              <a:rPr lang="en-US" dirty="0" smtClean="0">
                <a:cs typeface="Times New Roman" pitchFamily="18" charset="0"/>
              </a:rPr>
              <a:t>Thomas Paine, famous primarily for writing the classic pamphlet </a:t>
            </a:r>
            <a:r>
              <a:rPr lang="en-US" i="1" dirty="0" smtClean="0">
                <a:cs typeface="Times New Roman" pitchFamily="18" charset="0"/>
              </a:rPr>
              <a:t>Common Sense,</a:t>
            </a:r>
            <a:r>
              <a:rPr lang="en-US" dirty="0" smtClean="0">
                <a:cs typeface="Times New Roman" pitchFamily="18" charset="0"/>
              </a:rPr>
              <a:t> was also a key theorist of deism. In his essay “Of the Religion of Deism Compared with the Christian Religion,” Paine asserted that “there is a happiness in Deism, when rightly understood, that is not to be found in any other system of religion” because deism did not force its followers to “stifle reason” in order to accept its tenets. </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769911-1364-4CA4-91E1-355E7995B3A4}" type="slidenum">
              <a:rPr lang="en-US"/>
              <a:pPr/>
              <a:t>5</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517CD-FC9C-4C83-AEB6-AECD487ACF64}" type="slidenum">
              <a:rPr lang="en-US"/>
              <a:pPr/>
              <a:t>6</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8F802-8E2F-414A-BF6D-D403E823F4BA}" type="slidenum">
              <a:rPr lang="en-US"/>
              <a:pPr/>
              <a:t>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903F2-7AE2-456B-8A72-C0E4BD369361}" type="slidenum">
              <a:rPr lang="en-US"/>
              <a:pPr/>
              <a:t>8</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9E0B2-C8EF-4428-8330-A44937316E2B}" type="slidenum">
              <a:rPr lang="en-US"/>
              <a:pPr/>
              <a:t>9</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D7FB9-CA75-49D5-BEF5-3C10726122BC}" type="slidenum">
              <a:rPr lang="en-US"/>
              <a:pPr/>
              <a:t>10</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r>
              <a:rPr lang="en-US"/>
              <a:t>S</a:t>
            </a:r>
            <a:fld id="{2ACE9944-897F-4D41-928F-7676D768C5F4}" type="slidenum">
              <a:rPr lang="en-US"/>
              <a:pPr/>
              <a:t>11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smtClean="0">
                <a:cs typeface="Times New Roman" pitchFamily="18" charset="0"/>
              </a:rPr>
              <a:t>The era known historically as the Enlightenment marks the intellectual beginning of the modern world. Ideas originating in this era would gradually spread around the world creating challenges to existing traditions and ways of governing. Many governments today have Enlightenment principles as the basis of their constitutions and forms of government. In addition, the expansion of suffrage to women, blacks, and people of all classes is a legacy of the Enlightenment. Enlightenment ideas on equality also helped end the dominance of social elites such as the aristocracy and the church. Enlightenment thought also led many countries to establish systems of public schools and put an end to the idea that education was only a privilege for the upper classes.</a:t>
            </a:r>
          </a:p>
          <a:p>
            <a:pPr eaLnBrk="1" hangingPunct="1"/>
            <a:endParaRPr lang="en-US" dirty="0" smtClean="0"/>
          </a:p>
          <a:p>
            <a:pPr eaLnBrk="1" hangingPunct="1"/>
            <a:r>
              <a:rPr lang="en-US" dirty="0" smtClean="0"/>
              <a:t>Note to teacher: The image in this slide is Jean-</a:t>
            </a:r>
            <a:r>
              <a:rPr lang="en-US" dirty="0" err="1" smtClean="0"/>
              <a:t>Honoré</a:t>
            </a:r>
            <a:r>
              <a:rPr lang="en-US" dirty="0" smtClean="0"/>
              <a:t> Fragonard’s “Inspiration,” which shows a </a:t>
            </a:r>
            <a:r>
              <a:rPr lang="en-US" i="1" dirty="0" err="1" smtClean="0"/>
              <a:t>philosophe</a:t>
            </a:r>
            <a:r>
              <a:rPr lang="en-US" dirty="0" smtClean="0"/>
              <a:t> at his desk lost deep in thought. </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Text and Clip Ar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a:lvl1pPr>
          </a:lstStyle>
          <a:p>
            <a:fld id="{D9E65627-72AA-4FF3-891A-5B491613FE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a:lvl1pPr>
          </a:lstStyle>
          <a:p>
            <a:fld id="{256A33AF-0ECF-4D0E-8381-AA8C027DC1A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a:prstGeom prst="rect">
            <a:avLst/>
          </a:prstGeom>
        </p:spPr>
        <p:txBody>
          <a:bodyPr/>
          <a:lstStyle>
            <a:lvl1pPr>
              <a:defRPr/>
            </a:lvl1pPr>
          </a:lstStyle>
          <a:p>
            <a:fld id="{538F2E90-E073-4DB7-85C2-2371A7CF248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a:lvl1pPr>
          </a:lstStyle>
          <a:p>
            <a:fld id="{53566582-A30A-4727-ADE5-357990021FC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CVHS PPT.jpg"/>
          <p:cNvPicPr>
            <a:picLocks noChangeAspect="1"/>
          </p:cNvPicPr>
          <p:nvPr userDrawn="1"/>
        </p:nvPicPr>
        <p:blipFill>
          <a:blip r:embed="rId10" cstate="print"/>
          <a:stretch>
            <a:fillRect/>
          </a:stretch>
        </p:blipFill>
        <p:spPr>
          <a:xfrm>
            <a:off x="1"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 id="2147483664" r:id="rId6"/>
    <p:sldLayoutId id="2147483665" r:id="rId7"/>
    <p:sldLayoutId id="214748366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200" y="533400"/>
            <a:ext cx="8229600" cy="1470025"/>
          </a:xfrm>
          <a:prstGeom prst="rect">
            <a:avLst/>
          </a:prstGeom>
        </p:spPr>
        <p:txBody>
          <a:bodyPr/>
          <a:lstStyle/>
          <a:p>
            <a:r>
              <a:rPr lang="en-US" sz="6000" b="1" dirty="0" smtClean="0">
                <a:solidFill>
                  <a:srgbClr val="FFFF00"/>
                </a:solidFill>
              </a:rPr>
              <a:t>Science and Enlightenment</a:t>
            </a:r>
            <a:endParaRPr lang="en-US" sz="6000" b="1" dirty="0">
              <a:solidFill>
                <a:srgbClr val="FFFF00"/>
              </a:solidFill>
            </a:endParaRPr>
          </a:p>
        </p:txBody>
      </p:sp>
      <p:pic>
        <p:nvPicPr>
          <p:cNvPr id="62466" name="Picture 2" descr="https://encrypted-tbn1.gstatic.com/images?q=tbn:ANd9GcRhauzkdJjAGodE6HyXX91AMByh-VIv-HB9WiopJmP6c06GHfPGSA"/>
          <p:cNvPicPr>
            <a:picLocks noChangeAspect="1" noChangeArrowheads="1"/>
          </p:cNvPicPr>
          <p:nvPr/>
        </p:nvPicPr>
        <p:blipFill>
          <a:blip r:embed="rId2" cstate="print"/>
          <a:srcRect/>
          <a:stretch>
            <a:fillRect/>
          </a:stretch>
        </p:blipFill>
        <p:spPr bwMode="auto">
          <a:xfrm>
            <a:off x="1828800" y="2286000"/>
            <a:ext cx="5207666" cy="3733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0" name="Rectangle 20"/>
          <p:cNvSpPr>
            <a:spLocks noGrp="1" noChangeArrowheads="1"/>
          </p:cNvSpPr>
          <p:nvPr>
            <p:ph type="title"/>
          </p:nvPr>
        </p:nvSpPr>
        <p:spPr/>
        <p:txBody>
          <a:bodyPr/>
          <a:lstStyle/>
          <a:p>
            <a:r>
              <a:rPr lang="en-US" b="1" dirty="0" smtClean="0">
                <a:solidFill>
                  <a:srgbClr val="FFFF00"/>
                </a:solidFill>
              </a:rPr>
              <a:t>The Scientific Revolution </a:t>
            </a:r>
            <a:endParaRPr lang="en-US" dirty="0"/>
          </a:p>
        </p:txBody>
      </p:sp>
      <p:sp>
        <p:nvSpPr>
          <p:cNvPr id="20501" name="Rectangle 21"/>
          <p:cNvSpPr>
            <a:spLocks noGrp="1" noChangeArrowheads="1"/>
          </p:cNvSpPr>
          <p:nvPr>
            <p:ph type="body" sz="half" idx="1"/>
          </p:nvPr>
        </p:nvSpPr>
        <p:spPr/>
        <p:txBody>
          <a:bodyPr/>
          <a:lstStyle/>
          <a:p>
            <a:r>
              <a:rPr lang="en-US" sz="4000" b="1" dirty="0">
                <a:solidFill>
                  <a:schemeClr val="bg1"/>
                </a:solidFill>
              </a:rPr>
              <a:t>Eventually the Church allowed scientist to dissect the human body to understand it</a:t>
            </a:r>
          </a:p>
        </p:txBody>
      </p:sp>
      <p:pic>
        <p:nvPicPr>
          <p:cNvPr id="20486" name="Picture 6" descr="dura_mater"/>
          <p:cNvPicPr>
            <a:picLocks noGrp="1" noChangeAspect="1" noChangeArrowheads="1"/>
          </p:cNvPicPr>
          <p:nvPr>
            <p:ph sz="half" idx="2"/>
          </p:nvPr>
        </p:nvPicPr>
        <p:blipFill>
          <a:blip r:embed="rId3" cstate="print"/>
          <a:srcRect/>
          <a:stretch>
            <a:fillRect/>
          </a:stretch>
        </p:blipFill>
        <p:spPr>
          <a:xfrm>
            <a:off x="4495800" y="1828800"/>
            <a:ext cx="4038600" cy="2882900"/>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752600" y="381000"/>
            <a:ext cx="5867400" cy="1143000"/>
          </a:xfrm>
          <a:prstGeom prst="rect">
            <a:avLst/>
          </a:prstGeom>
        </p:spPr>
        <p:txBody>
          <a:bodyPr>
            <a:normAutofit fontScale="90000"/>
          </a:bodyPr>
          <a:lstStyle/>
          <a:p>
            <a:pPr eaLnBrk="1" hangingPunct="1"/>
            <a:r>
              <a:rPr lang="en-US" sz="4000" b="1" dirty="0" smtClean="0">
                <a:solidFill>
                  <a:srgbClr val="FFFF00"/>
                </a:solidFill>
              </a:rPr>
              <a:t>The Enlightenment</a:t>
            </a:r>
            <a:br>
              <a:rPr lang="en-US" sz="4000" b="1" dirty="0" smtClean="0">
                <a:solidFill>
                  <a:srgbClr val="FFFF00"/>
                </a:solidFill>
              </a:rPr>
            </a:br>
            <a:r>
              <a:rPr lang="en-US" sz="4000" b="1" dirty="0" smtClean="0">
                <a:solidFill>
                  <a:srgbClr val="FFFF00"/>
                </a:solidFill>
              </a:rPr>
              <a:t>Mid 1700’s</a:t>
            </a:r>
          </a:p>
        </p:txBody>
      </p:sp>
      <p:pic>
        <p:nvPicPr>
          <p:cNvPr id="2051" name="Picture 8" descr="Fragonard_inspiration"/>
          <p:cNvPicPr>
            <a:picLocks noChangeAspect="1" noChangeArrowheads="1"/>
          </p:cNvPicPr>
          <p:nvPr/>
        </p:nvPicPr>
        <p:blipFill>
          <a:blip r:embed="rId3" cstate="print"/>
          <a:srcRect/>
          <a:stretch>
            <a:fillRect/>
          </a:stretch>
        </p:blipFill>
        <p:spPr bwMode="auto">
          <a:xfrm>
            <a:off x="457200" y="1524000"/>
            <a:ext cx="4357688" cy="4914900"/>
          </a:xfrm>
          <a:prstGeom prst="rect">
            <a:avLst/>
          </a:prstGeom>
          <a:noFill/>
          <a:ln w="9525">
            <a:noFill/>
            <a:miter lim="800000"/>
            <a:headEnd/>
            <a:tailEnd/>
          </a:ln>
        </p:spPr>
      </p:pic>
      <p:sp>
        <p:nvSpPr>
          <p:cNvPr id="2052" name="Text Box 10"/>
          <p:cNvSpPr txBox="1">
            <a:spLocks noChangeArrowheads="1"/>
          </p:cNvSpPr>
          <p:nvPr/>
        </p:nvSpPr>
        <p:spPr bwMode="auto">
          <a:xfrm>
            <a:off x="5029200" y="2209800"/>
            <a:ext cx="3657600" cy="2585323"/>
          </a:xfrm>
          <a:prstGeom prst="rect">
            <a:avLst/>
          </a:prstGeom>
          <a:noFill/>
          <a:ln w="9525">
            <a:noFill/>
            <a:miter lim="800000"/>
            <a:headEnd/>
            <a:tailEnd/>
          </a:ln>
        </p:spPr>
        <p:txBody>
          <a:bodyPr>
            <a:spAutoFit/>
          </a:bodyPr>
          <a:lstStyle/>
          <a:p>
            <a:pPr algn="ctr">
              <a:spcBef>
                <a:spcPct val="50000"/>
              </a:spcBef>
            </a:pPr>
            <a:r>
              <a:rPr lang="en-US" sz="5400" b="1" dirty="0" smtClean="0">
                <a:solidFill>
                  <a:schemeClr val="bg1"/>
                </a:solidFill>
              </a:rPr>
              <a:t>What happened next???</a:t>
            </a:r>
            <a:endParaRPr lang="en-US" sz="54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title" idx="4294967295"/>
          </p:nvPr>
        </p:nvSpPr>
        <p:spPr>
          <a:xfrm>
            <a:off x="457200" y="381000"/>
            <a:ext cx="8229600" cy="1143000"/>
          </a:xfrm>
          <a:prstGeom prst="rect">
            <a:avLst/>
          </a:prstGeom>
        </p:spPr>
        <p:txBody>
          <a:bodyPr/>
          <a:lstStyle/>
          <a:p>
            <a:pPr eaLnBrk="1" hangingPunct="1"/>
            <a:r>
              <a:rPr lang="en-US" b="1" dirty="0" smtClean="0">
                <a:solidFill>
                  <a:srgbClr val="FFFF00"/>
                </a:solidFill>
              </a:rPr>
              <a:t>What Was the Enlightenment?</a:t>
            </a:r>
          </a:p>
        </p:txBody>
      </p:sp>
      <p:sp>
        <p:nvSpPr>
          <p:cNvPr id="3075" name="Rectangle 11"/>
          <p:cNvSpPr>
            <a:spLocks noGrp="1" noChangeArrowheads="1"/>
          </p:cNvSpPr>
          <p:nvPr>
            <p:ph type="body" idx="4294967295"/>
          </p:nvPr>
        </p:nvSpPr>
        <p:spPr>
          <a:xfrm>
            <a:off x="914400" y="4953000"/>
            <a:ext cx="7162800" cy="1143000"/>
          </a:xfrm>
          <a:prstGeom prst="rect">
            <a:avLst/>
          </a:prstGeom>
          <a:noFill/>
        </p:spPr>
        <p:txBody>
          <a:bodyPr/>
          <a:lstStyle/>
          <a:p>
            <a:pPr algn="ctr" eaLnBrk="1" hangingPunct="1">
              <a:lnSpc>
                <a:spcPct val="90000"/>
              </a:lnSpc>
              <a:buFontTx/>
              <a:buNone/>
            </a:pPr>
            <a:r>
              <a:rPr lang="en-US" sz="2400" b="1" dirty="0" smtClean="0">
                <a:solidFill>
                  <a:schemeClr val="bg1"/>
                </a:solidFill>
              </a:rPr>
              <a:t> 	The Enlightenment was an intellectual movement in Europe during the 18</a:t>
            </a:r>
            <a:r>
              <a:rPr lang="en-US" sz="2400" b="1" baseline="30000" dirty="0" smtClean="0">
                <a:solidFill>
                  <a:schemeClr val="bg1"/>
                </a:solidFill>
              </a:rPr>
              <a:t>th</a:t>
            </a:r>
            <a:r>
              <a:rPr lang="en-US" sz="2400" b="1" dirty="0" smtClean="0">
                <a:solidFill>
                  <a:schemeClr val="bg1"/>
                </a:solidFill>
              </a:rPr>
              <a:t> century that led to </a:t>
            </a:r>
            <a:br>
              <a:rPr lang="en-US" sz="2400" b="1" dirty="0" smtClean="0">
                <a:solidFill>
                  <a:schemeClr val="bg1"/>
                </a:solidFill>
              </a:rPr>
            </a:br>
            <a:r>
              <a:rPr lang="en-US" sz="2400" b="1" dirty="0" smtClean="0">
                <a:solidFill>
                  <a:schemeClr val="bg1"/>
                </a:solidFill>
              </a:rPr>
              <a:t>a whole new world view.</a:t>
            </a:r>
          </a:p>
        </p:txBody>
      </p:sp>
      <p:pic>
        <p:nvPicPr>
          <p:cNvPr id="3076" name="Picture 12" descr="salon"/>
          <p:cNvPicPr>
            <a:picLocks noChangeAspect="1" noChangeArrowheads="1"/>
          </p:cNvPicPr>
          <p:nvPr/>
        </p:nvPicPr>
        <p:blipFill>
          <a:blip r:embed="rId3" cstate="print"/>
          <a:srcRect/>
          <a:stretch>
            <a:fillRect/>
          </a:stretch>
        </p:blipFill>
        <p:spPr bwMode="auto">
          <a:xfrm>
            <a:off x="1676400" y="1143000"/>
            <a:ext cx="5791200" cy="377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half" idx="4294967295"/>
          </p:nvPr>
        </p:nvSpPr>
        <p:spPr>
          <a:xfrm>
            <a:off x="3657600" y="533400"/>
            <a:ext cx="4800600" cy="4419600"/>
          </a:xfrm>
          <a:prstGeom prst="rect">
            <a:avLst/>
          </a:prstGeom>
        </p:spPr>
        <p:txBody>
          <a:bodyPr/>
          <a:lstStyle/>
          <a:p>
            <a:pPr eaLnBrk="1" hangingPunct="1">
              <a:buFontTx/>
              <a:buNone/>
            </a:pPr>
            <a:r>
              <a:rPr lang="en-US" dirty="0" smtClean="0">
                <a:latin typeface="Perpetua" pitchFamily="18" charset="0"/>
              </a:rPr>
              <a:t>	</a:t>
            </a:r>
            <a:r>
              <a:rPr lang="en-US" dirty="0" smtClean="0">
                <a:solidFill>
                  <a:schemeClr val="bg1"/>
                </a:solidFill>
              </a:rPr>
              <a:t>According to the 18</a:t>
            </a:r>
            <a:r>
              <a:rPr lang="en-US" baseline="30000" dirty="0" smtClean="0">
                <a:solidFill>
                  <a:schemeClr val="bg1"/>
                </a:solidFill>
              </a:rPr>
              <a:t>th</a:t>
            </a:r>
            <a:r>
              <a:rPr lang="en-US" dirty="0" smtClean="0">
                <a:solidFill>
                  <a:schemeClr val="bg1"/>
                </a:solidFill>
              </a:rPr>
              <a:t>- century philosopher Immanuel Kant, the “motto” of the Enlightenment was </a:t>
            </a:r>
            <a:r>
              <a:rPr lang="en-US" dirty="0" smtClean="0">
                <a:solidFill>
                  <a:schemeClr val="bg1"/>
                </a:solidFill>
                <a:cs typeface="Times New Roman" pitchFamily="18" charset="0"/>
              </a:rPr>
              <a:t>“</a:t>
            </a:r>
            <a:r>
              <a:rPr lang="en-US" i="1" dirty="0" err="1" smtClean="0">
                <a:solidFill>
                  <a:schemeClr val="bg1"/>
                </a:solidFill>
                <a:cs typeface="Times New Roman" pitchFamily="18" charset="0"/>
              </a:rPr>
              <a:t>Sapere</a:t>
            </a:r>
            <a:r>
              <a:rPr lang="en-US" i="1" dirty="0" smtClean="0">
                <a:solidFill>
                  <a:schemeClr val="bg1"/>
                </a:solidFill>
                <a:cs typeface="Times New Roman" pitchFamily="18" charset="0"/>
              </a:rPr>
              <a:t> </a:t>
            </a:r>
            <a:r>
              <a:rPr lang="en-US" i="1" dirty="0" err="1" smtClean="0">
                <a:solidFill>
                  <a:schemeClr val="bg1"/>
                </a:solidFill>
                <a:cs typeface="Times New Roman" pitchFamily="18" charset="0"/>
              </a:rPr>
              <a:t>aude</a:t>
            </a:r>
            <a:r>
              <a:rPr lang="en-US" i="1" dirty="0" smtClean="0">
                <a:solidFill>
                  <a:schemeClr val="bg1"/>
                </a:solidFill>
                <a:cs typeface="Times New Roman" pitchFamily="18" charset="0"/>
              </a:rPr>
              <a:t> (dare to know)!</a:t>
            </a:r>
            <a:r>
              <a:rPr lang="en-US" dirty="0" smtClean="0">
                <a:solidFill>
                  <a:schemeClr val="bg1"/>
                </a:solidFill>
                <a:cs typeface="Times New Roman" pitchFamily="18" charset="0"/>
              </a:rPr>
              <a:t> Have courage to use your own intelligence!” (Kant, “What Is Enlightenment?” 1784)</a:t>
            </a:r>
            <a:r>
              <a:rPr lang="en-US" dirty="0" smtClean="0"/>
              <a:t> </a:t>
            </a:r>
          </a:p>
        </p:txBody>
      </p:sp>
      <p:sp>
        <p:nvSpPr>
          <p:cNvPr id="4099" name="Text Box 11"/>
          <p:cNvSpPr txBox="1">
            <a:spLocks noChangeArrowheads="1"/>
          </p:cNvSpPr>
          <p:nvPr/>
        </p:nvSpPr>
        <p:spPr bwMode="auto">
          <a:xfrm>
            <a:off x="762000" y="5029200"/>
            <a:ext cx="2514600" cy="336550"/>
          </a:xfrm>
          <a:prstGeom prst="rect">
            <a:avLst/>
          </a:prstGeom>
          <a:noFill/>
          <a:ln w="9525">
            <a:noFill/>
            <a:miter lim="800000"/>
            <a:headEnd/>
            <a:tailEnd/>
          </a:ln>
        </p:spPr>
        <p:txBody>
          <a:bodyPr>
            <a:spAutoFit/>
          </a:bodyPr>
          <a:lstStyle/>
          <a:p>
            <a:pPr algn="ctr">
              <a:spcBef>
                <a:spcPct val="50000"/>
              </a:spcBef>
            </a:pPr>
            <a:r>
              <a:rPr lang="en-US" sz="1600" b="1" i="1" dirty="0">
                <a:solidFill>
                  <a:schemeClr val="bg1"/>
                </a:solidFill>
              </a:rPr>
              <a:t>Immanuel Kant</a:t>
            </a:r>
          </a:p>
        </p:txBody>
      </p:sp>
      <p:pic>
        <p:nvPicPr>
          <p:cNvPr id="4100" name="Picture 12" descr="kant2"/>
          <p:cNvPicPr>
            <a:picLocks noChangeAspect="1" noChangeArrowheads="1"/>
          </p:cNvPicPr>
          <p:nvPr/>
        </p:nvPicPr>
        <p:blipFill>
          <a:blip r:embed="rId3" cstate="print"/>
          <a:srcRect/>
          <a:stretch>
            <a:fillRect/>
          </a:stretch>
        </p:blipFill>
        <p:spPr bwMode="auto">
          <a:xfrm>
            <a:off x="533400" y="609600"/>
            <a:ext cx="3054350" cy="4343400"/>
          </a:xfrm>
          <a:prstGeom prst="rect">
            <a:avLst/>
          </a:prstGeom>
          <a:noFill/>
          <a:ln w="9525">
            <a:noFill/>
            <a:miter lim="800000"/>
            <a:headEnd/>
            <a:tailEnd/>
          </a:ln>
        </p:spPr>
      </p:pic>
      <p:sp>
        <p:nvSpPr>
          <p:cNvPr id="4101" name="Text Box 13"/>
          <p:cNvSpPr txBox="1">
            <a:spLocks noChangeArrowheads="1"/>
          </p:cNvSpPr>
          <p:nvPr/>
        </p:nvSpPr>
        <p:spPr bwMode="auto">
          <a:xfrm>
            <a:off x="1676400" y="533400"/>
            <a:ext cx="5410200" cy="701675"/>
          </a:xfrm>
          <a:prstGeom prst="rect">
            <a:avLst/>
          </a:prstGeom>
          <a:noFill/>
          <a:ln w="9525">
            <a:noFill/>
            <a:miter lim="800000"/>
            <a:headEnd/>
            <a:tailEnd/>
          </a:ln>
        </p:spPr>
        <p:txBody>
          <a:bodyPr>
            <a:spAutoFit/>
          </a:bodyPr>
          <a:lstStyle/>
          <a:p>
            <a:pPr>
              <a:spcBef>
                <a:spcPct val="50000"/>
              </a:spcBef>
            </a:pPr>
            <a:endParaRPr lang="en-US" sz="4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85800" y="609600"/>
            <a:ext cx="7772400" cy="1143000"/>
          </a:xfrm>
          <a:prstGeom prst="rect">
            <a:avLst/>
          </a:prstGeom>
        </p:spPr>
        <p:txBody>
          <a:bodyPr/>
          <a:lstStyle/>
          <a:p>
            <a:pPr eaLnBrk="1" hangingPunct="1"/>
            <a:r>
              <a:rPr lang="en-US" b="1" dirty="0" smtClean="0">
                <a:solidFill>
                  <a:srgbClr val="FFFF00"/>
                </a:solidFill>
              </a:rPr>
              <a:t>The Scientific Revolution</a:t>
            </a:r>
          </a:p>
        </p:txBody>
      </p:sp>
      <p:sp>
        <p:nvSpPr>
          <p:cNvPr id="5123" name="Rectangle 4"/>
          <p:cNvSpPr>
            <a:spLocks noGrp="1" noChangeArrowheads="1"/>
          </p:cNvSpPr>
          <p:nvPr>
            <p:ph type="body" sz="half" idx="4294967295"/>
          </p:nvPr>
        </p:nvSpPr>
        <p:spPr>
          <a:xfrm>
            <a:off x="4648200" y="1981200"/>
            <a:ext cx="3810000" cy="4114800"/>
          </a:xfrm>
          <a:prstGeom prst="rect">
            <a:avLst/>
          </a:prstGeom>
        </p:spPr>
        <p:txBody>
          <a:bodyPr/>
          <a:lstStyle/>
          <a:p>
            <a:pPr eaLnBrk="1" hangingPunct="1">
              <a:buFont typeface="Wingdings" pitchFamily="2" charset="2"/>
              <a:buNone/>
            </a:pPr>
            <a:r>
              <a:rPr lang="en-US" sz="2800" smtClean="0">
                <a:latin typeface="Perpetua" pitchFamily="18" charset="0"/>
              </a:rPr>
              <a:t>	</a:t>
            </a:r>
            <a:endParaRPr lang="en-US" sz="2800" smtClean="0"/>
          </a:p>
        </p:txBody>
      </p:sp>
      <p:pic>
        <p:nvPicPr>
          <p:cNvPr id="5124" name="Picture 11" descr="wcG209"/>
          <p:cNvPicPr>
            <a:picLocks noGrp="1" noChangeAspect="1" noChangeArrowheads="1"/>
          </p:cNvPicPr>
          <p:nvPr>
            <p:ph type="clipArt" sz="half" idx="4294967295"/>
          </p:nvPr>
        </p:nvPicPr>
        <p:blipFill>
          <a:blip r:embed="rId3" cstate="print"/>
          <a:srcRect/>
          <a:stretch>
            <a:fillRect/>
          </a:stretch>
        </p:blipFill>
        <p:spPr>
          <a:xfrm>
            <a:off x="457200" y="1524000"/>
            <a:ext cx="5257800" cy="3943350"/>
          </a:xfrm>
          <a:prstGeom prst="rect">
            <a:avLst/>
          </a:prstGeom>
          <a:noFill/>
        </p:spPr>
      </p:pic>
      <p:sp>
        <p:nvSpPr>
          <p:cNvPr id="5125" name="Text Box 12"/>
          <p:cNvSpPr txBox="1">
            <a:spLocks noChangeArrowheads="1"/>
          </p:cNvSpPr>
          <p:nvPr/>
        </p:nvSpPr>
        <p:spPr bwMode="auto">
          <a:xfrm>
            <a:off x="5867400" y="1447800"/>
            <a:ext cx="2743200" cy="4114800"/>
          </a:xfrm>
          <a:prstGeom prst="rect">
            <a:avLst/>
          </a:prstGeom>
          <a:noFill/>
          <a:ln w="9525">
            <a:noFill/>
            <a:miter lim="800000"/>
            <a:headEnd/>
            <a:tailEnd/>
          </a:ln>
        </p:spPr>
        <p:txBody>
          <a:bodyPr/>
          <a:lstStyle/>
          <a:p>
            <a:pPr>
              <a:spcBef>
                <a:spcPct val="30000"/>
              </a:spcBef>
            </a:pPr>
            <a:r>
              <a:rPr lang="en-US" sz="3200" b="1" dirty="0">
                <a:solidFill>
                  <a:schemeClr val="bg1"/>
                </a:solidFill>
                <a:cs typeface="Times New Roman" pitchFamily="18" charset="0"/>
              </a:rPr>
              <a:t>The Enlightenment grew largely out of the new methods and discoveries achieved in the Scientific Revolution</a:t>
            </a:r>
            <a:endParaRPr lang="en-US" sz="3200" b="1" dirty="0">
              <a:solidFill>
                <a:schemeClr val="bg1"/>
              </a:solidFill>
            </a:endParaRPr>
          </a:p>
        </p:txBody>
      </p:sp>
      <p:sp>
        <p:nvSpPr>
          <p:cNvPr id="5126" name="Text Box 13"/>
          <p:cNvSpPr txBox="1">
            <a:spLocks noChangeArrowheads="1"/>
          </p:cNvSpPr>
          <p:nvPr/>
        </p:nvSpPr>
        <p:spPr bwMode="auto">
          <a:xfrm>
            <a:off x="457200" y="5486400"/>
            <a:ext cx="5334000" cy="366713"/>
          </a:xfrm>
          <a:prstGeom prst="rect">
            <a:avLst/>
          </a:prstGeom>
          <a:noFill/>
          <a:ln w="9525">
            <a:noFill/>
            <a:miter lim="800000"/>
            <a:headEnd/>
            <a:tailEnd/>
          </a:ln>
        </p:spPr>
        <p:txBody>
          <a:bodyPr>
            <a:spAutoFit/>
          </a:bodyPr>
          <a:lstStyle/>
          <a:p>
            <a:pPr algn="ctr">
              <a:spcBef>
                <a:spcPct val="50000"/>
              </a:spcBef>
            </a:pPr>
            <a:r>
              <a:rPr lang="en-US" sz="1800" b="1" i="1" dirty="0">
                <a:solidFill>
                  <a:schemeClr val="bg1"/>
                </a:solidFill>
              </a:rPr>
              <a:t>The equatorial armillary, used for navigation on ships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85800" y="609600"/>
            <a:ext cx="7772400" cy="1143000"/>
          </a:xfrm>
          <a:prstGeom prst="rect">
            <a:avLst/>
          </a:prstGeom>
        </p:spPr>
        <p:txBody>
          <a:bodyPr>
            <a:normAutofit fontScale="90000"/>
          </a:bodyPr>
          <a:lstStyle/>
          <a:p>
            <a:pPr eaLnBrk="1" hangingPunct="1"/>
            <a:r>
              <a:rPr lang="en-US" b="1" dirty="0" smtClean="0">
                <a:solidFill>
                  <a:srgbClr val="FFFF00"/>
                </a:solidFill>
              </a:rPr>
              <a:t>Francis Bacon and </a:t>
            </a:r>
            <a:br>
              <a:rPr lang="en-US" b="1" dirty="0" smtClean="0">
                <a:solidFill>
                  <a:srgbClr val="FFFF00"/>
                </a:solidFill>
              </a:rPr>
            </a:br>
            <a:r>
              <a:rPr lang="en-US" b="1" dirty="0" smtClean="0">
                <a:solidFill>
                  <a:srgbClr val="FFFF00"/>
                </a:solidFill>
              </a:rPr>
              <a:t>the Scientific Method</a:t>
            </a:r>
          </a:p>
        </p:txBody>
      </p:sp>
      <p:sp>
        <p:nvSpPr>
          <p:cNvPr id="25604" name="Rectangle 4"/>
          <p:cNvSpPr>
            <a:spLocks noGrp="1" noChangeArrowheads="1"/>
          </p:cNvSpPr>
          <p:nvPr>
            <p:ph type="body" sz="half" idx="4294967295"/>
          </p:nvPr>
        </p:nvSpPr>
        <p:spPr>
          <a:xfrm>
            <a:off x="4648200" y="1981200"/>
            <a:ext cx="3810000" cy="4114800"/>
          </a:xfrm>
          <a:prstGeom prst="rect">
            <a:avLst/>
          </a:prstGeom>
        </p:spPr>
        <p:txBody>
          <a:bodyPr/>
          <a:lstStyle/>
          <a:p>
            <a:pPr eaLnBrk="1" hangingPunct="1"/>
            <a:r>
              <a:rPr lang="en-US" sz="3600" b="1" dirty="0" smtClean="0">
                <a:solidFill>
                  <a:schemeClr val="bg1"/>
                </a:solidFill>
              </a:rPr>
              <a:t>The scientific method</a:t>
            </a:r>
          </a:p>
          <a:p>
            <a:pPr eaLnBrk="1" hangingPunct="1"/>
            <a:r>
              <a:rPr lang="en-US" sz="3600" b="1" dirty="0" smtClean="0">
                <a:solidFill>
                  <a:schemeClr val="bg1"/>
                </a:solidFill>
              </a:rPr>
              <a:t>Observation and experimentation</a:t>
            </a:r>
          </a:p>
          <a:p>
            <a:pPr eaLnBrk="1" hangingPunct="1"/>
            <a:r>
              <a:rPr lang="en-US" sz="3600" b="1" dirty="0" smtClean="0">
                <a:solidFill>
                  <a:schemeClr val="bg1"/>
                </a:solidFill>
              </a:rPr>
              <a:t>Testable hypothesis</a:t>
            </a:r>
          </a:p>
        </p:txBody>
      </p:sp>
      <p:pic>
        <p:nvPicPr>
          <p:cNvPr id="6148" name="Picture 11" descr="bacon2"/>
          <p:cNvPicPr>
            <a:picLocks noChangeAspect="1" noChangeArrowheads="1"/>
          </p:cNvPicPr>
          <p:nvPr/>
        </p:nvPicPr>
        <p:blipFill>
          <a:blip r:embed="rId3" cstate="print"/>
          <a:srcRect/>
          <a:stretch>
            <a:fillRect/>
          </a:stretch>
        </p:blipFill>
        <p:spPr bwMode="auto">
          <a:xfrm>
            <a:off x="762000" y="1905000"/>
            <a:ext cx="3652838" cy="4038600"/>
          </a:xfrm>
          <a:prstGeom prst="rect">
            <a:avLst/>
          </a:prstGeom>
          <a:noFill/>
          <a:ln w="9525">
            <a:noFill/>
            <a:miter lim="800000"/>
            <a:headEnd/>
            <a:tailEnd/>
          </a:ln>
        </p:spPr>
      </p:pic>
      <p:sp>
        <p:nvSpPr>
          <p:cNvPr id="6149" name="Text Box 12"/>
          <p:cNvSpPr txBox="1">
            <a:spLocks noChangeArrowheads="1"/>
          </p:cNvSpPr>
          <p:nvPr/>
        </p:nvSpPr>
        <p:spPr bwMode="auto">
          <a:xfrm>
            <a:off x="762000" y="5943600"/>
            <a:ext cx="3657600" cy="366713"/>
          </a:xfrm>
          <a:prstGeom prst="rect">
            <a:avLst/>
          </a:prstGeom>
          <a:noFill/>
          <a:ln w="9525">
            <a:noFill/>
            <a:miter lim="800000"/>
            <a:headEnd/>
            <a:tailEnd/>
          </a:ln>
        </p:spPr>
        <p:txBody>
          <a:bodyPr>
            <a:spAutoFit/>
          </a:bodyPr>
          <a:lstStyle/>
          <a:p>
            <a:pPr algn="ctr">
              <a:spcBef>
                <a:spcPct val="50000"/>
              </a:spcBef>
            </a:pPr>
            <a:r>
              <a:rPr lang="en-US" sz="1800" b="1" i="1" dirty="0">
                <a:solidFill>
                  <a:schemeClr val="bg1"/>
                </a:solidFill>
              </a:rPr>
              <a:t>Sir Francis Bacon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wipe(up)">
                                      <p:cBhvr>
                                        <p:cTn id="7" dur="500"/>
                                        <p:tgtEl>
                                          <p:spTgt spid="256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604">
                                            <p:txEl>
                                              <p:pRg st="1" end="1"/>
                                            </p:txEl>
                                          </p:spTgt>
                                        </p:tgtEl>
                                        <p:attrNameLst>
                                          <p:attrName>style.visibility</p:attrName>
                                        </p:attrNameLst>
                                      </p:cBhvr>
                                      <p:to>
                                        <p:strVal val="visible"/>
                                      </p:to>
                                    </p:set>
                                    <p:animEffect transition="in" filter="wipe(up)">
                                      <p:cBhvr>
                                        <p:cTn id="12" dur="500"/>
                                        <p:tgtEl>
                                          <p:spTgt spid="256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604">
                                            <p:txEl>
                                              <p:pRg st="2" end="2"/>
                                            </p:txEl>
                                          </p:spTgt>
                                        </p:tgtEl>
                                        <p:attrNameLst>
                                          <p:attrName>style.visibility</p:attrName>
                                        </p:attrNameLst>
                                      </p:cBhvr>
                                      <p:to>
                                        <p:strVal val="visible"/>
                                      </p:to>
                                    </p:set>
                                    <p:animEffect transition="in" filter="wipe(up)">
                                      <p:cBhvr>
                                        <p:cTn id="17" dur="500"/>
                                        <p:tgtEl>
                                          <p:spTgt spid="256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762000" y="609600"/>
            <a:ext cx="7772400" cy="1143000"/>
          </a:xfrm>
          <a:prstGeom prst="rect">
            <a:avLst/>
          </a:prstGeom>
        </p:spPr>
        <p:txBody>
          <a:bodyPr>
            <a:normAutofit fontScale="90000"/>
          </a:bodyPr>
          <a:lstStyle/>
          <a:p>
            <a:pPr eaLnBrk="1" hangingPunct="1"/>
            <a:r>
              <a:rPr lang="en-US" b="1" dirty="0" smtClean="0">
                <a:solidFill>
                  <a:srgbClr val="FFFF00"/>
                </a:solidFill>
              </a:rPr>
              <a:t>Isaac Newton and </a:t>
            </a:r>
            <a:br>
              <a:rPr lang="en-US" b="1" dirty="0" smtClean="0">
                <a:solidFill>
                  <a:srgbClr val="FFFF00"/>
                </a:solidFill>
              </a:rPr>
            </a:br>
            <a:r>
              <a:rPr lang="en-US" b="1" dirty="0" smtClean="0">
                <a:solidFill>
                  <a:srgbClr val="FFFF00"/>
                </a:solidFill>
              </a:rPr>
              <a:t>the Scientific Method</a:t>
            </a:r>
          </a:p>
        </p:txBody>
      </p:sp>
      <p:sp>
        <p:nvSpPr>
          <p:cNvPr id="34819" name="Rectangle 3"/>
          <p:cNvSpPr>
            <a:spLocks noGrp="1" noChangeArrowheads="1"/>
          </p:cNvSpPr>
          <p:nvPr>
            <p:ph type="body" sz="half" idx="4294967295"/>
          </p:nvPr>
        </p:nvSpPr>
        <p:spPr>
          <a:xfrm>
            <a:off x="533400" y="2133600"/>
            <a:ext cx="4800600" cy="4114800"/>
          </a:xfrm>
          <a:prstGeom prst="rect">
            <a:avLst/>
          </a:prstGeom>
          <a:ln>
            <a:noFill/>
          </a:ln>
        </p:spPr>
        <p:txBody>
          <a:bodyPr/>
          <a:lstStyle/>
          <a:p>
            <a:pPr eaLnBrk="1" hangingPunct="1"/>
            <a:r>
              <a:rPr lang="en-US" b="1" dirty="0" smtClean="0">
                <a:solidFill>
                  <a:schemeClr val="bg1"/>
                </a:solidFill>
              </a:rPr>
              <a:t>Used the scientific method to make a range of discoveries</a:t>
            </a:r>
          </a:p>
          <a:p>
            <a:pPr eaLnBrk="1" hangingPunct="1"/>
            <a:r>
              <a:rPr lang="en-US" b="1" dirty="0" smtClean="0">
                <a:solidFill>
                  <a:schemeClr val="bg1"/>
                </a:solidFill>
              </a:rPr>
              <a:t>Newton’s achievements using the scientific method helped inspire Enlightenment thinkers</a:t>
            </a:r>
          </a:p>
        </p:txBody>
      </p:sp>
      <p:sp>
        <p:nvSpPr>
          <p:cNvPr id="7172" name="Text Box 13"/>
          <p:cNvSpPr txBox="1">
            <a:spLocks noChangeArrowheads="1"/>
          </p:cNvSpPr>
          <p:nvPr/>
        </p:nvSpPr>
        <p:spPr bwMode="auto">
          <a:xfrm>
            <a:off x="5029200" y="6248400"/>
            <a:ext cx="3200400" cy="366713"/>
          </a:xfrm>
          <a:prstGeom prst="rect">
            <a:avLst/>
          </a:prstGeom>
          <a:noFill/>
          <a:ln w="9525">
            <a:noFill/>
            <a:miter lim="800000"/>
            <a:headEnd/>
            <a:tailEnd/>
          </a:ln>
        </p:spPr>
        <p:txBody>
          <a:bodyPr>
            <a:spAutoFit/>
          </a:bodyPr>
          <a:lstStyle/>
          <a:p>
            <a:pPr algn="ctr"/>
            <a:r>
              <a:rPr lang="en-US" sz="1800"/>
              <a:t>Sir Isaac Newton</a:t>
            </a:r>
          </a:p>
        </p:txBody>
      </p:sp>
      <p:pic>
        <p:nvPicPr>
          <p:cNvPr id="7173" name="Picture 15" descr="isaac-newton"/>
          <p:cNvPicPr>
            <a:picLocks noChangeAspect="1" noChangeArrowheads="1"/>
          </p:cNvPicPr>
          <p:nvPr/>
        </p:nvPicPr>
        <p:blipFill>
          <a:blip r:embed="rId3" cstate="print"/>
          <a:srcRect/>
          <a:stretch>
            <a:fillRect/>
          </a:stretch>
        </p:blipFill>
        <p:spPr bwMode="auto">
          <a:xfrm>
            <a:off x="5367933" y="1905000"/>
            <a:ext cx="329188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up)">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up)">
                                      <p:cBhvr>
                                        <p:cTn id="12" dur="500"/>
                                        <p:tgtEl>
                                          <p:spTgt spid="34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274638"/>
            <a:ext cx="8229600" cy="1143000"/>
          </a:xfrm>
          <a:prstGeom prst="rect">
            <a:avLst/>
          </a:prstGeom>
        </p:spPr>
        <p:txBody>
          <a:bodyPr/>
          <a:lstStyle/>
          <a:p>
            <a:pPr eaLnBrk="1" hangingPunct="1"/>
            <a:r>
              <a:rPr lang="en-US" b="1" dirty="0" smtClean="0">
                <a:solidFill>
                  <a:srgbClr val="FFFF00"/>
                </a:solidFill>
              </a:rPr>
              <a:t>Enlightenment Principles</a:t>
            </a:r>
          </a:p>
        </p:txBody>
      </p:sp>
      <p:sp>
        <p:nvSpPr>
          <p:cNvPr id="93187" name="Rectangle 3"/>
          <p:cNvSpPr>
            <a:spLocks noGrp="1" noChangeArrowheads="1"/>
          </p:cNvSpPr>
          <p:nvPr>
            <p:ph type="body" idx="4294967295"/>
          </p:nvPr>
        </p:nvSpPr>
        <p:spPr>
          <a:xfrm>
            <a:off x="5181600" y="914400"/>
            <a:ext cx="3505200" cy="4114800"/>
          </a:xfrm>
          <a:prstGeom prst="rect">
            <a:avLst/>
          </a:prstGeom>
        </p:spPr>
        <p:txBody>
          <a:bodyPr>
            <a:noAutofit/>
          </a:bodyPr>
          <a:lstStyle/>
          <a:p>
            <a:pPr eaLnBrk="1" hangingPunct="1">
              <a:lnSpc>
                <a:spcPct val="90000"/>
              </a:lnSpc>
            </a:pPr>
            <a:r>
              <a:rPr lang="en-US" sz="2800" b="1" dirty="0" smtClean="0">
                <a:solidFill>
                  <a:schemeClr val="bg1"/>
                </a:solidFill>
              </a:rPr>
              <a:t>Religion, tradition, and superstition limited independent thought</a:t>
            </a:r>
          </a:p>
          <a:p>
            <a:pPr eaLnBrk="1" hangingPunct="1">
              <a:lnSpc>
                <a:spcPct val="90000"/>
              </a:lnSpc>
            </a:pPr>
            <a:r>
              <a:rPr lang="en-US" sz="2800" b="1" dirty="0" smtClean="0">
                <a:solidFill>
                  <a:schemeClr val="bg1"/>
                </a:solidFill>
              </a:rPr>
              <a:t>Accept knowledge based on observation, logic, and reason, not on faith</a:t>
            </a:r>
          </a:p>
          <a:p>
            <a:pPr eaLnBrk="1" hangingPunct="1">
              <a:lnSpc>
                <a:spcPct val="90000"/>
              </a:lnSpc>
            </a:pPr>
            <a:r>
              <a:rPr lang="en-US" sz="2800" b="1" dirty="0" smtClean="0">
                <a:solidFill>
                  <a:schemeClr val="bg1"/>
                </a:solidFill>
              </a:rPr>
              <a:t>Scientific and academic thought should be secular </a:t>
            </a:r>
          </a:p>
        </p:txBody>
      </p:sp>
      <p:sp>
        <p:nvSpPr>
          <p:cNvPr id="8196" name="Text Box 8"/>
          <p:cNvSpPr txBox="1">
            <a:spLocks noChangeArrowheads="1"/>
          </p:cNvSpPr>
          <p:nvPr/>
        </p:nvSpPr>
        <p:spPr bwMode="auto">
          <a:xfrm>
            <a:off x="4191000" y="6019800"/>
            <a:ext cx="3200400" cy="457200"/>
          </a:xfrm>
          <a:prstGeom prst="rect">
            <a:avLst/>
          </a:prstGeom>
          <a:noFill/>
          <a:ln w="9525">
            <a:noFill/>
            <a:miter lim="800000"/>
            <a:headEnd/>
            <a:tailEnd/>
          </a:ln>
        </p:spPr>
        <p:txBody>
          <a:bodyPr>
            <a:spAutoFit/>
          </a:bodyPr>
          <a:lstStyle/>
          <a:p>
            <a:pPr>
              <a:spcBef>
                <a:spcPct val="50000"/>
              </a:spcBef>
            </a:pPr>
            <a:endParaRPr lang="en-US"/>
          </a:p>
        </p:txBody>
      </p:sp>
      <p:sp>
        <p:nvSpPr>
          <p:cNvPr id="8197" name="Text Box 12"/>
          <p:cNvSpPr txBox="1">
            <a:spLocks noChangeArrowheads="1"/>
          </p:cNvSpPr>
          <p:nvPr/>
        </p:nvSpPr>
        <p:spPr bwMode="auto">
          <a:xfrm>
            <a:off x="609600" y="6172200"/>
            <a:ext cx="5029200" cy="366713"/>
          </a:xfrm>
          <a:prstGeom prst="rect">
            <a:avLst/>
          </a:prstGeom>
          <a:noFill/>
          <a:ln w="9525">
            <a:noFill/>
            <a:miter lim="800000"/>
            <a:headEnd/>
            <a:tailEnd/>
          </a:ln>
        </p:spPr>
        <p:txBody>
          <a:bodyPr>
            <a:spAutoFit/>
          </a:bodyPr>
          <a:lstStyle/>
          <a:p>
            <a:pPr algn="ctr">
              <a:spcBef>
                <a:spcPct val="50000"/>
              </a:spcBef>
            </a:pPr>
            <a:r>
              <a:rPr lang="en-US" sz="1800"/>
              <a:t>A meeting of French Enlightenment thinkers</a:t>
            </a:r>
          </a:p>
        </p:txBody>
      </p:sp>
      <p:pic>
        <p:nvPicPr>
          <p:cNvPr id="8198" name="Picture 18" descr="Voltairephilosophes"/>
          <p:cNvPicPr>
            <a:picLocks noChangeAspect="1" noChangeArrowheads="1"/>
          </p:cNvPicPr>
          <p:nvPr/>
        </p:nvPicPr>
        <p:blipFill>
          <a:blip r:embed="rId3" cstate="print"/>
          <a:srcRect/>
          <a:stretch>
            <a:fillRect/>
          </a:stretch>
        </p:blipFill>
        <p:spPr bwMode="auto">
          <a:xfrm>
            <a:off x="533400" y="1752600"/>
            <a:ext cx="4602571" cy="332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wipe(up)">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wipe(up)">
                                      <p:cBhvr>
                                        <p:cTn id="12" dur="500"/>
                                        <p:tgtEl>
                                          <p:spTgt spid="9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wipe(up)">
                                      <p:cBhvr>
                                        <p:cTn id="17"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050"/>
          <p:cNvSpPr>
            <a:spLocks noGrp="1" noChangeArrowheads="1"/>
          </p:cNvSpPr>
          <p:nvPr>
            <p:ph type="title" idx="4294967295"/>
          </p:nvPr>
        </p:nvSpPr>
        <p:spPr>
          <a:xfrm>
            <a:off x="457200" y="274638"/>
            <a:ext cx="8229600" cy="1143000"/>
          </a:xfrm>
          <a:prstGeom prst="rect">
            <a:avLst/>
          </a:prstGeom>
        </p:spPr>
        <p:txBody>
          <a:bodyPr/>
          <a:lstStyle/>
          <a:p>
            <a:pPr eaLnBrk="1" hangingPunct="1"/>
            <a:r>
              <a:rPr lang="en-US" b="1" dirty="0" smtClean="0">
                <a:solidFill>
                  <a:srgbClr val="FFFF00"/>
                </a:solidFill>
              </a:rPr>
              <a:t>The Marquis de Condorcet</a:t>
            </a:r>
          </a:p>
        </p:txBody>
      </p:sp>
      <p:sp>
        <p:nvSpPr>
          <p:cNvPr id="243715" name="Rectangle 2051"/>
          <p:cNvSpPr>
            <a:spLocks noGrp="1" noChangeArrowheads="1"/>
          </p:cNvSpPr>
          <p:nvPr>
            <p:ph type="body" idx="4294967295"/>
          </p:nvPr>
        </p:nvSpPr>
        <p:spPr>
          <a:xfrm>
            <a:off x="533400" y="1143000"/>
            <a:ext cx="4572000" cy="4114800"/>
          </a:xfrm>
          <a:prstGeom prst="rect">
            <a:avLst/>
          </a:prstGeom>
          <a:ln>
            <a:noFill/>
          </a:ln>
        </p:spPr>
        <p:txBody>
          <a:bodyPr/>
          <a:lstStyle/>
          <a:p>
            <a:pPr eaLnBrk="1" hangingPunct="1"/>
            <a:r>
              <a:rPr lang="en-US" sz="3600" b="1" dirty="0" smtClean="0">
                <a:solidFill>
                  <a:schemeClr val="bg1"/>
                </a:solidFill>
              </a:rPr>
              <a:t>French mathematician</a:t>
            </a:r>
          </a:p>
          <a:p>
            <a:pPr eaLnBrk="1" hangingPunct="1"/>
            <a:r>
              <a:rPr lang="en-US" sz="3600" b="1" i="1" dirty="0" smtClean="0">
                <a:solidFill>
                  <a:schemeClr val="bg1"/>
                </a:solidFill>
              </a:rPr>
              <a:t>Sketch for a Historical Picture of the Progress of the Human Spirit</a:t>
            </a:r>
          </a:p>
          <a:p>
            <a:pPr eaLnBrk="1" hangingPunct="1"/>
            <a:r>
              <a:rPr lang="en-US" sz="3600" b="1" i="1" dirty="0" smtClean="0">
                <a:solidFill>
                  <a:schemeClr val="bg1"/>
                </a:solidFill>
              </a:rPr>
              <a:t>Played active role in the French Revolution</a:t>
            </a:r>
          </a:p>
        </p:txBody>
      </p:sp>
      <p:pic>
        <p:nvPicPr>
          <p:cNvPr id="9220" name="Picture 2052" descr="condorcet"/>
          <p:cNvPicPr>
            <a:picLocks noChangeAspect="1" noChangeArrowheads="1"/>
          </p:cNvPicPr>
          <p:nvPr/>
        </p:nvPicPr>
        <p:blipFill>
          <a:blip r:embed="rId3" cstate="print"/>
          <a:srcRect/>
          <a:stretch>
            <a:fillRect/>
          </a:stretch>
        </p:blipFill>
        <p:spPr bwMode="auto">
          <a:xfrm>
            <a:off x="5105400" y="1219200"/>
            <a:ext cx="3594100" cy="444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wipe(up)">
                                      <p:cBhvr>
                                        <p:cTn id="7" dur="500"/>
                                        <p:tgtEl>
                                          <p:spTgt spid="243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wipe(up)">
                                      <p:cBhvr>
                                        <p:cTn id="12" dur="500"/>
                                        <p:tgtEl>
                                          <p:spTgt spid="243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3715">
                                            <p:txEl>
                                              <p:pRg st="2" end="2"/>
                                            </p:txEl>
                                          </p:spTgt>
                                        </p:tgtEl>
                                        <p:attrNameLst>
                                          <p:attrName>style.visibility</p:attrName>
                                        </p:attrNameLst>
                                      </p:cBhvr>
                                      <p:to>
                                        <p:strVal val="visible"/>
                                      </p:to>
                                    </p:set>
                                    <p:animEffect transition="in" filter="wipe(up)">
                                      <p:cBhvr>
                                        <p:cTn id="17" dur="500"/>
                                        <p:tgtEl>
                                          <p:spTgt spid="2437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1026"/>
          <p:cNvSpPr>
            <a:spLocks noGrp="1" noChangeArrowheads="1"/>
          </p:cNvSpPr>
          <p:nvPr>
            <p:ph type="title" idx="4294967295"/>
          </p:nvPr>
        </p:nvSpPr>
        <p:spPr>
          <a:xfrm>
            <a:off x="685800" y="457200"/>
            <a:ext cx="7772400" cy="685800"/>
          </a:xfrm>
          <a:prstGeom prst="rect">
            <a:avLst/>
          </a:prstGeom>
        </p:spPr>
        <p:txBody>
          <a:bodyPr>
            <a:normAutofit fontScale="90000"/>
          </a:bodyPr>
          <a:lstStyle/>
          <a:p>
            <a:pPr eaLnBrk="1" hangingPunct="1"/>
            <a:r>
              <a:rPr lang="en-US" b="1" dirty="0" smtClean="0">
                <a:solidFill>
                  <a:srgbClr val="FFFF00"/>
                </a:solidFill>
              </a:rPr>
              <a:t>Condorcet (continued)</a:t>
            </a:r>
          </a:p>
        </p:txBody>
      </p:sp>
      <p:sp>
        <p:nvSpPr>
          <p:cNvPr id="251907" name="Rectangle 1027"/>
          <p:cNvSpPr>
            <a:spLocks noGrp="1" noChangeArrowheads="1"/>
          </p:cNvSpPr>
          <p:nvPr>
            <p:ph type="body" idx="4294967295"/>
          </p:nvPr>
        </p:nvSpPr>
        <p:spPr>
          <a:xfrm>
            <a:off x="3962400" y="1219200"/>
            <a:ext cx="4953000" cy="4419600"/>
          </a:xfrm>
          <a:prstGeom prst="rect">
            <a:avLst/>
          </a:prstGeom>
        </p:spPr>
        <p:txBody>
          <a:bodyPr/>
          <a:lstStyle/>
          <a:p>
            <a:pPr eaLnBrk="1" hangingPunct="1"/>
            <a:r>
              <a:rPr lang="en-US" sz="3600" b="1" dirty="0" smtClean="0">
                <a:solidFill>
                  <a:schemeClr val="bg1"/>
                </a:solidFill>
              </a:rPr>
              <a:t>Universal education (education for all)</a:t>
            </a:r>
          </a:p>
          <a:p>
            <a:pPr eaLnBrk="1" hangingPunct="1"/>
            <a:r>
              <a:rPr lang="en-US" sz="3600" b="1" dirty="0" smtClean="0">
                <a:solidFill>
                  <a:schemeClr val="bg1"/>
                </a:solidFill>
              </a:rPr>
              <a:t>Progress and “perfectibility,” the idea that people realistically strive for perfection in all areas of life.</a:t>
            </a:r>
            <a:endParaRPr lang="en-US" sz="3600" b="1" i="1" dirty="0" smtClean="0">
              <a:solidFill>
                <a:schemeClr val="bg1"/>
              </a:solidFill>
            </a:endParaRPr>
          </a:p>
          <a:p>
            <a:pPr eaLnBrk="1" hangingPunct="1"/>
            <a:endParaRPr lang="en-US" sz="4000" b="1" dirty="0" smtClean="0">
              <a:solidFill>
                <a:schemeClr val="bg1"/>
              </a:solidFill>
            </a:endParaRPr>
          </a:p>
        </p:txBody>
      </p:sp>
      <p:pic>
        <p:nvPicPr>
          <p:cNvPr id="10244" name="Picture 1028" descr="condorcet stamp"/>
          <p:cNvPicPr>
            <a:picLocks noChangeAspect="1" noChangeArrowheads="1"/>
          </p:cNvPicPr>
          <p:nvPr/>
        </p:nvPicPr>
        <p:blipFill>
          <a:blip r:embed="rId3" cstate="print"/>
          <a:srcRect/>
          <a:stretch>
            <a:fillRect/>
          </a:stretch>
        </p:blipFill>
        <p:spPr bwMode="auto">
          <a:xfrm>
            <a:off x="457200" y="1219200"/>
            <a:ext cx="3448050"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Effect transition="in" filter="wipe(up)">
                                      <p:cBhvr>
                                        <p:cTn id="7" dur="500"/>
                                        <p:tgtEl>
                                          <p:spTgt spid="251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1907">
                                            <p:txEl>
                                              <p:pRg st="1" end="1"/>
                                            </p:txEl>
                                          </p:spTgt>
                                        </p:tgtEl>
                                        <p:attrNameLst>
                                          <p:attrName>style.visibility</p:attrName>
                                        </p:attrNameLst>
                                      </p:cBhvr>
                                      <p:to>
                                        <p:strVal val="visible"/>
                                      </p:to>
                                    </p:set>
                                    <p:animEffect transition="in" filter="wipe(up)">
                                      <p:cBhvr>
                                        <p:cTn id="12" dur="500"/>
                                        <p:tgtEl>
                                          <p:spTgt spid="2519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82000" cy="1446550"/>
          </a:xfrm>
          <a:prstGeom prst="rect">
            <a:avLst/>
          </a:prstGeom>
          <a:noFill/>
        </p:spPr>
        <p:txBody>
          <a:bodyPr wrap="square" rtlCol="0">
            <a:spAutoFit/>
          </a:bodyPr>
          <a:lstStyle/>
          <a:p>
            <a:pPr algn="ctr"/>
            <a:r>
              <a:rPr lang="en-US" sz="4400" b="1" dirty="0">
                <a:solidFill>
                  <a:srgbClr val="FFFF00"/>
                </a:solidFill>
              </a:rPr>
              <a:t>What were the results of Renaissance thoughts and theories</a:t>
            </a:r>
          </a:p>
        </p:txBody>
      </p:sp>
      <p:pic>
        <p:nvPicPr>
          <p:cNvPr id="65538" name="Picture 2" descr="https://encrypted-tbn0.gstatic.com/images?q=tbn:ANd9GcRMYIKr3HAfRBxHMujIpib_g9sMKBNMolazca_gMI-HeY9e1W2jQw"/>
          <p:cNvPicPr>
            <a:picLocks noChangeAspect="1" noChangeArrowheads="1"/>
          </p:cNvPicPr>
          <p:nvPr/>
        </p:nvPicPr>
        <p:blipFill>
          <a:blip r:embed="rId2" cstate="print"/>
          <a:srcRect/>
          <a:stretch>
            <a:fillRect/>
          </a:stretch>
        </p:blipFill>
        <p:spPr bwMode="auto">
          <a:xfrm>
            <a:off x="762000" y="1752600"/>
            <a:ext cx="3429000" cy="4679158"/>
          </a:xfrm>
          <a:prstGeom prst="rect">
            <a:avLst/>
          </a:prstGeom>
          <a:noFill/>
        </p:spPr>
      </p:pic>
      <p:pic>
        <p:nvPicPr>
          <p:cNvPr id="65540" name="Picture 4" descr="https://encrypted-tbn1.gstatic.com/images?q=tbn:ANd9GcSgPOiooD_6X1dvk6OYPqPiPCtqkwHMl33K4w7DFBykeCtotShZ"/>
          <p:cNvPicPr>
            <a:picLocks noChangeAspect="1" noChangeArrowheads="1"/>
          </p:cNvPicPr>
          <p:nvPr/>
        </p:nvPicPr>
        <p:blipFill>
          <a:blip r:embed="rId3" cstate="print"/>
          <a:srcRect/>
          <a:stretch>
            <a:fillRect/>
          </a:stretch>
        </p:blipFill>
        <p:spPr bwMode="auto">
          <a:xfrm>
            <a:off x="4876800" y="1828800"/>
            <a:ext cx="3099013" cy="4114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5800" y="381000"/>
            <a:ext cx="7772400" cy="1143000"/>
          </a:xfrm>
          <a:prstGeom prst="rect">
            <a:avLst/>
          </a:prstGeom>
        </p:spPr>
        <p:txBody>
          <a:bodyPr>
            <a:normAutofit fontScale="90000"/>
          </a:bodyPr>
          <a:lstStyle/>
          <a:p>
            <a:pPr eaLnBrk="1" hangingPunct="1"/>
            <a:r>
              <a:rPr lang="en-US" b="1" dirty="0" smtClean="0">
                <a:solidFill>
                  <a:srgbClr val="FFFF00"/>
                </a:solidFill>
              </a:rPr>
              <a:t>The French </a:t>
            </a:r>
            <a:r>
              <a:rPr lang="en-US" b="1" i="1" dirty="0" smtClean="0">
                <a:solidFill>
                  <a:srgbClr val="FFFF00"/>
                </a:solidFill>
              </a:rPr>
              <a:t>Salon</a:t>
            </a:r>
            <a:r>
              <a:rPr lang="en-US" b="1" dirty="0" smtClean="0">
                <a:solidFill>
                  <a:srgbClr val="FFFF00"/>
                </a:solidFill>
              </a:rPr>
              <a:t> and the </a:t>
            </a:r>
            <a:r>
              <a:rPr lang="en-US" b="1" i="1" dirty="0" err="1" smtClean="0">
                <a:solidFill>
                  <a:srgbClr val="FFFF00"/>
                </a:solidFill>
              </a:rPr>
              <a:t>Philosophes</a:t>
            </a:r>
            <a:endParaRPr lang="en-US" sz="4000" b="1" dirty="0" smtClean="0">
              <a:solidFill>
                <a:srgbClr val="FFFF00"/>
              </a:solidFill>
            </a:endParaRPr>
          </a:p>
        </p:txBody>
      </p:sp>
      <p:sp>
        <p:nvSpPr>
          <p:cNvPr id="12291" name="Text Box 8"/>
          <p:cNvSpPr txBox="1">
            <a:spLocks noChangeArrowheads="1"/>
          </p:cNvSpPr>
          <p:nvPr/>
        </p:nvSpPr>
        <p:spPr bwMode="auto">
          <a:xfrm>
            <a:off x="4648200" y="6248400"/>
            <a:ext cx="4114800" cy="366713"/>
          </a:xfrm>
          <a:prstGeom prst="rect">
            <a:avLst/>
          </a:prstGeom>
          <a:noFill/>
          <a:ln w="9525">
            <a:noFill/>
            <a:miter lim="800000"/>
            <a:headEnd/>
            <a:tailEnd/>
          </a:ln>
        </p:spPr>
        <p:txBody>
          <a:bodyPr>
            <a:spAutoFit/>
          </a:bodyPr>
          <a:lstStyle/>
          <a:p>
            <a:pPr algn="ctr">
              <a:spcBef>
                <a:spcPct val="50000"/>
              </a:spcBef>
            </a:pPr>
            <a:r>
              <a:rPr lang="en-US" sz="1800"/>
              <a:t>Madame de Pompadour</a:t>
            </a:r>
          </a:p>
        </p:txBody>
      </p:sp>
      <p:sp>
        <p:nvSpPr>
          <p:cNvPr id="67594" name="Rectangle 10"/>
          <p:cNvSpPr>
            <a:spLocks noChangeArrowheads="1"/>
          </p:cNvSpPr>
          <p:nvPr/>
        </p:nvSpPr>
        <p:spPr bwMode="auto">
          <a:xfrm>
            <a:off x="381000" y="1295400"/>
            <a:ext cx="3962400" cy="5257800"/>
          </a:xfrm>
          <a:prstGeom prst="rect">
            <a:avLst/>
          </a:prstGeom>
          <a:noFill/>
          <a:ln w="9525">
            <a:noFill/>
            <a:miter lim="800000"/>
            <a:headEnd/>
            <a:tailEnd/>
          </a:ln>
        </p:spPr>
        <p:txBody>
          <a:bodyPr/>
          <a:lstStyle/>
          <a:p>
            <a:pPr marL="342900" indent="-342900">
              <a:spcBef>
                <a:spcPct val="20000"/>
              </a:spcBef>
              <a:buFontTx/>
              <a:buChar char="•"/>
            </a:pPr>
            <a:r>
              <a:rPr lang="en-US" sz="3200" b="1" dirty="0">
                <a:solidFill>
                  <a:schemeClr val="bg1"/>
                </a:solidFill>
              </a:rPr>
              <a:t>Madame de Pompadour</a:t>
            </a:r>
          </a:p>
          <a:p>
            <a:pPr marL="342900" indent="-342900">
              <a:spcBef>
                <a:spcPct val="20000"/>
              </a:spcBef>
              <a:buFontTx/>
              <a:buChar char="•"/>
            </a:pPr>
            <a:r>
              <a:rPr lang="en-US" sz="3200" b="1" i="1" dirty="0">
                <a:solidFill>
                  <a:schemeClr val="bg1"/>
                </a:solidFill>
              </a:rPr>
              <a:t>Salons</a:t>
            </a:r>
            <a:r>
              <a:rPr lang="en-US" sz="3200" b="1" dirty="0">
                <a:solidFill>
                  <a:schemeClr val="bg1"/>
                </a:solidFill>
              </a:rPr>
              <a:t>: gatherings for aristocrats to discuss new theories and ideas</a:t>
            </a:r>
          </a:p>
          <a:p>
            <a:pPr marL="342900" indent="-342900">
              <a:spcBef>
                <a:spcPct val="20000"/>
              </a:spcBef>
              <a:buFontTx/>
              <a:buChar char="•"/>
            </a:pPr>
            <a:r>
              <a:rPr lang="en-US" sz="3200" b="1" i="1" dirty="0" err="1">
                <a:solidFill>
                  <a:schemeClr val="bg1"/>
                </a:solidFill>
              </a:rPr>
              <a:t>Philosophes</a:t>
            </a:r>
            <a:r>
              <a:rPr lang="en-US" sz="3200" b="1" i="1" dirty="0">
                <a:solidFill>
                  <a:schemeClr val="bg1"/>
                </a:solidFill>
              </a:rPr>
              <a:t>:</a:t>
            </a:r>
            <a:r>
              <a:rPr lang="en-US" sz="3200" b="1" dirty="0">
                <a:solidFill>
                  <a:schemeClr val="bg1"/>
                </a:solidFill>
              </a:rPr>
              <a:t> French Enlightenment thinkers who attended the salons</a:t>
            </a:r>
          </a:p>
        </p:txBody>
      </p:sp>
      <p:pic>
        <p:nvPicPr>
          <p:cNvPr id="12293" name="Picture 12" descr="pompadour"/>
          <p:cNvPicPr>
            <a:picLocks noChangeAspect="1" noChangeArrowheads="1"/>
          </p:cNvPicPr>
          <p:nvPr/>
        </p:nvPicPr>
        <p:blipFill>
          <a:blip r:embed="rId3" cstate="print"/>
          <a:srcRect/>
          <a:stretch>
            <a:fillRect/>
          </a:stretch>
        </p:blipFill>
        <p:spPr bwMode="auto">
          <a:xfrm>
            <a:off x="4267200" y="1600200"/>
            <a:ext cx="4381500" cy="438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594">
                                            <p:txEl>
                                              <p:pRg st="0" end="0"/>
                                            </p:txEl>
                                          </p:spTgt>
                                        </p:tgtEl>
                                        <p:attrNameLst>
                                          <p:attrName>style.visibility</p:attrName>
                                        </p:attrNameLst>
                                      </p:cBhvr>
                                      <p:to>
                                        <p:strVal val="visible"/>
                                      </p:to>
                                    </p:set>
                                    <p:animEffect transition="in" filter="wipe(up)">
                                      <p:cBhvr>
                                        <p:cTn id="7" dur="500"/>
                                        <p:tgtEl>
                                          <p:spTgt spid="675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7594">
                                            <p:txEl>
                                              <p:pRg st="1" end="1"/>
                                            </p:txEl>
                                          </p:spTgt>
                                        </p:tgtEl>
                                        <p:attrNameLst>
                                          <p:attrName>style.visibility</p:attrName>
                                        </p:attrNameLst>
                                      </p:cBhvr>
                                      <p:to>
                                        <p:strVal val="visible"/>
                                      </p:to>
                                    </p:set>
                                    <p:animEffect transition="in" filter="wipe(up)">
                                      <p:cBhvr>
                                        <p:cTn id="12" dur="500"/>
                                        <p:tgtEl>
                                          <p:spTgt spid="675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7594">
                                            <p:txEl>
                                              <p:pRg st="2" end="2"/>
                                            </p:txEl>
                                          </p:spTgt>
                                        </p:tgtEl>
                                        <p:attrNameLst>
                                          <p:attrName>style.visibility</p:attrName>
                                        </p:attrNameLst>
                                      </p:cBhvr>
                                      <p:to>
                                        <p:strVal val="visible"/>
                                      </p:to>
                                    </p:set>
                                    <p:animEffect transition="in" filter="wipe(up)">
                                      <p:cBhvr>
                                        <p:cTn id="17" dur="500"/>
                                        <p:tgtEl>
                                          <p:spTgt spid="675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457200"/>
            <a:ext cx="8229600" cy="1143000"/>
          </a:xfrm>
          <a:prstGeom prst="rect">
            <a:avLst/>
          </a:prstGeom>
        </p:spPr>
        <p:txBody>
          <a:bodyPr/>
          <a:lstStyle/>
          <a:p>
            <a:pPr eaLnBrk="1" hangingPunct="1"/>
            <a:r>
              <a:rPr lang="en-US" b="1" dirty="0" smtClean="0">
                <a:solidFill>
                  <a:srgbClr val="FFFF00"/>
                </a:solidFill>
              </a:rPr>
              <a:t>The </a:t>
            </a:r>
            <a:r>
              <a:rPr lang="en-US" b="1" i="1" dirty="0" err="1" smtClean="0">
                <a:solidFill>
                  <a:srgbClr val="FFFF00"/>
                </a:solidFill>
              </a:rPr>
              <a:t>Encyclop</a:t>
            </a:r>
            <a:r>
              <a:rPr lang="en-US" b="1" i="1" dirty="0" err="1" smtClean="0">
                <a:solidFill>
                  <a:srgbClr val="FFFF00"/>
                </a:solidFill>
                <a:cs typeface="Times New Roman" pitchFamily="18" charset="0"/>
              </a:rPr>
              <a:t>é</a:t>
            </a:r>
            <a:r>
              <a:rPr lang="en-US" b="1" i="1" dirty="0" err="1" smtClean="0">
                <a:solidFill>
                  <a:srgbClr val="FFFF00"/>
                </a:solidFill>
              </a:rPr>
              <a:t>die</a:t>
            </a:r>
            <a:endParaRPr lang="en-US" b="1" i="1" dirty="0" smtClean="0">
              <a:solidFill>
                <a:srgbClr val="FFFF00"/>
              </a:solidFill>
            </a:endParaRPr>
          </a:p>
        </p:txBody>
      </p:sp>
      <p:sp>
        <p:nvSpPr>
          <p:cNvPr id="253955" name="Rectangle 3"/>
          <p:cNvSpPr>
            <a:spLocks noGrp="1" noChangeArrowheads="1"/>
          </p:cNvSpPr>
          <p:nvPr>
            <p:ph type="body" idx="4294967295"/>
          </p:nvPr>
        </p:nvSpPr>
        <p:spPr>
          <a:xfrm>
            <a:off x="609600" y="1371600"/>
            <a:ext cx="5105400" cy="4343400"/>
          </a:xfrm>
          <a:prstGeom prst="rect">
            <a:avLst/>
          </a:prstGeom>
        </p:spPr>
        <p:txBody>
          <a:bodyPr/>
          <a:lstStyle/>
          <a:p>
            <a:pPr eaLnBrk="1" hangingPunct="1"/>
            <a:r>
              <a:rPr lang="en-US" sz="3600" b="1" dirty="0" smtClean="0">
                <a:solidFill>
                  <a:schemeClr val="bg1"/>
                </a:solidFill>
              </a:rPr>
              <a:t>Major achievement of the </a:t>
            </a:r>
            <a:r>
              <a:rPr lang="en-US" sz="3600" b="1" i="1" dirty="0" err="1" smtClean="0">
                <a:solidFill>
                  <a:schemeClr val="bg1"/>
                </a:solidFill>
              </a:rPr>
              <a:t>philosophes</a:t>
            </a:r>
            <a:endParaRPr lang="en-US" sz="3600" b="1" i="1" dirty="0" smtClean="0">
              <a:solidFill>
                <a:schemeClr val="bg1"/>
              </a:solidFill>
            </a:endParaRPr>
          </a:p>
          <a:p>
            <a:pPr eaLnBrk="1" hangingPunct="1"/>
            <a:r>
              <a:rPr lang="en-US" sz="3600" b="1" dirty="0" smtClean="0">
                <a:solidFill>
                  <a:schemeClr val="bg1"/>
                </a:solidFill>
              </a:rPr>
              <a:t>Begun in 1745; completed in 1765</a:t>
            </a:r>
          </a:p>
          <a:p>
            <a:pPr eaLnBrk="1" hangingPunct="1"/>
            <a:r>
              <a:rPr lang="en-US" sz="3600" b="1" dirty="0" smtClean="0">
                <a:solidFill>
                  <a:schemeClr val="bg1"/>
                </a:solidFill>
                <a:cs typeface="Times New Roman" pitchFamily="18" charset="0"/>
              </a:rPr>
              <a:t>Included the most up-to-date knowledge on the sciences, arts, and crafts</a:t>
            </a:r>
          </a:p>
        </p:txBody>
      </p:sp>
      <p:pic>
        <p:nvPicPr>
          <p:cNvPr id="13316" name="Picture 4" descr="encyclopedie"/>
          <p:cNvPicPr>
            <a:picLocks noChangeAspect="1" noChangeArrowheads="1"/>
          </p:cNvPicPr>
          <p:nvPr/>
        </p:nvPicPr>
        <p:blipFill>
          <a:blip r:embed="rId3" cstate="print"/>
          <a:srcRect/>
          <a:stretch>
            <a:fillRect/>
          </a:stretch>
        </p:blipFill>
        <p:spPr bwMode="auto">
          <a:xfrm>
            <a:off x="5791200" y="1219200"/>
            <a:ext cx="2743200" cy="4105275"/>
          </a:xfrm>
          <a:prstGeom prst="rect">
            <a:avLst/>
          </a:prstGeom>
          <a:noFill/>
          <a:ln w="9525">
            <a:noFill/>
            <a:miter lim="800000"/>
            <a:headEnd/>
            <a:tailEnd/>
          </a:ln>
        </p:spPr>
      </p:pic>
      <p:sp>
        <p:nvSpPr>
          <p:cNvPr id="13317" name="Text Box 5"/>
          <p:cNvSpPr txBox="1">
            <a:spLocks noChangeArrowheads="1"/>
          </p:cNvSpPr>
          <p:nvPr/>
        </p:nvSpPr>
        <p:spPr bwMode="auto">
          <a:xfrm>
            <a:off x="5638800" y="5334000"/>
            <a:ext cx="2971800" cy="641350"/>
          </a:xfrm>
          <a:prstGeom prst="rect">
            <a:avLst/>
          </a:prstGeom>
          <a:noFill/>
          <a:ln w="9525">
            <a:noFill/>
            <a:miter lim="800000"/>
            <a:headEnd/>
            <a:tailEnd/>
          </a:ln>
        </p:spPr>
        <p:txBody>
          <a:bodyPr>
            <a:spAutoFit/>
          </a:bodyPr>
          <a:lstStyle/>
          <a:p>
            <a:pPr algn="ctr">
              <a:spcBef>
                <a:spcPct val="50000"/>
              </a:spcBef>
            </a:pPr>
            <a:r>
              <a:rPr lang="en-US" sz="1800" b="1" i="1" dirty="0" err="1">
                <a:solidFill>
                  <a:schemeClr val="bg1"/>
                </a:solidFill>
              </a:rPr>
              <a:t>Frontspiece</a:t>
            </a:r>
            <a:r>
              <a:rPr lang="en-US" sz="1800" b="1" i="1" dirty="0">
                <a:solidFill>
                  <a:schemeClr val="bg1"/>
                </a:solidFill>
              </a:rPr>
              <a:t> to the </a:t>
            </a:r>
            <a:r>
              <a:rPr lang="en-US" sz="1800" b="1" i="1" dirty="0" err="1">
                <a:solidFill>
                  <a:schemeClr val="bg1"/>
                </a:solidFill>
              </a:rPr>
              <a:t>Encyclop</a:t>
            </a:r>
            <a:r>
              <a:rPr lang="en-US" sz="1800" b="1" i="1" dirty="0" err="1">
                <a:solidFill>
                  <a:schemeClr val="bg1"/>
                </a:solidFill>
                <a:cs typeface="Times New Roman" pitchFamily="18" charset="0"/>
              </a:rPr>
              <a:t>é</a:t>
            </a:r>
            <a:r>
              <a:rPr lang="en-US" sz="1800" b="1" i="1" dirty="0" err="1">
                <a:solidFill>
                  <a:schemeClr val="bg1"/>
                </a:solidFill>
              </a:rPr>
              <a:t>die</a:t>
            </a:r>
            <a:endParaRPr lang="en-US" sz="18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wipe(up)">
                                      <p:cBhvr>
                                        <p:cTn id="7" dur="500"/>
                                        <p:tgtEl>
                                          <p:spTgt spid="253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3955">
                                            <p:txEl>
                                              <p:pRg st="1" end="1"/>
                                            </p:txEl>
                                          </p:spTgt>
                                        </p:tgtEl>
                                        <p:attrNameLst>
                                          <p:attrName>style.visibility</p:attrName>
                                        </p:attrNameLst>
                                      </p:cBhvr>
                                      <p:to>
                                        <p:strVal val="visible"/>
                                      </p:to>
                                    </p:set>
                                    <p:animEffect transition="in" filter="wipe(up)">
                                      <p:cBhvr>
                                        <p:cTn id="12" dur="500"/>
                                        <p:tgtEl>
                                          <p:spTgt spid="253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3955">
                                            <p:txEl>
                                              <p:pRg st="2" end="2"/>
                                            </p:txEl>
                                          </p:spTgt>
                                        </p:tgtEl>
                                        <p:attrNameLst>
                                          <p:attrName>style.visibility</p:attrName>
                                        </p:attrNameLst>
                                      </p:cBhvr>
                                      <p:to>
                                        <p:strVal val="visible"/>
                                      </p:to>
                                    </p:set>
                                    <p:animEffect transition="in" filter="wipe(up)">
                                      <p:cBhvr>
                                        <p:cTn id="17" dur="500"/>
                                        <p:tgtEl>
                                          <p:spTgt spid="253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85800" y="685800"/>
            <a:ext cx="7772400" cy="762000"/>
          </a:xfrm>
          <a:prstGeom prst="rect">
            <a:avLst/>
          </a:prstGeom>
        </p:spPr>
        <p:txBody>
          <a:bodyPr/>
          <a:lstStyle/>
          <a:p>
            <a:pPr eaLnBrk="1" hangingPunct="1"/>
            <a:r>
              <a:rPr lang="en-US" b="1" dirty="0" smtClean="0">
                <a:solidFill>
                  <a:srgbClr val="FFFF00"/>
                </a:solidFill>
              </a:rPr>
              <a:t>The </a:t>
            </a:r>
            <a:r>
              <a:rPr lang="en-US" b="1" i="1" dirty="0" err="1" smtClean="0">
                <a:solidFill>
                  <a:srgbClr val="FFFF00"/>
                </a:solidFill>
              </a:rPr>
              <a:t>Encyclop</a:t>
            </a:r>
            <a:r>
              <a:rPr lang="en-US" b="1" i="1" dirty="0" err="1" smtClean="0">
                <a:solidFill>
                  <a:srgbClr val="FFFF00"/>
                </a:solidFill>
                <a:cs typeface="Times New Roman" pitchFamily="18" charset="0"/>
              </a:rPr>
              <a:t>é</a:t>
            </a:r>
            <a:r>
              <a:rPr lang="en-US" b="1" i="1" dirty="0" err="1" smtClean="0">
                <a:solidFill>
                  <a:srgbClr val="FFFF00"/>
                </a:solidFill>
              </a:rPr>
              <a:t>die</a:t>
            </a:r>
            <a:r>
              <a:rPr lang="en-US" b="1" i="1" dirty="0" smtClean="0">
                <a:solidFill>
                  <a:srgbClr val="FFFF00"/>
                </a:solidFill>
              </a:rPr>
              <a:t> </a:t>
            </a:r>
            <a:r>
              <a:rPr lang="en-US" b="1" dirty="0" smtClean="0">
                <a:solidFill>
                  <a:srgbClr val="FFFF00"/>
                </a:solidFill>
              </a:rPr>
              <a:t>(continued)</a:t>
            </a:r>
            <a:endParaRPr lang="en-US" b="1" i="1" dirty="0" smtClean="0">
              <a:solidFill>
                <a:srgbClr val="FFFF00"/>
              </a:solidFill>
            </a:endParaRPr>
          </a:p>
        </p:txBody>
      </p:sp>
      <p:sp>
        <p:nvSpPr>
          <p:cNvPr id="75779" name="Rectangle 3"/>
          <p:cNvSpPr>
            <a:spLocks noGrp="1" noChangeArrowheads="1"/>
          </p:cNvSpPr>
          <p:nvPr>
            <p:ph type="body" idx="4294967295"/>
          </p:nvPr>
        </p:nvSpPr>
        <p:spPr>
          <a:xfrm>
            <a:off x="4343400" y="1600200"/>
            <a:ext cx="4419600" cy="4114800"/>
          </a:xfrm>
          <a:prstGeom prst="rect">
            <a:avLst/>
          </a:prstGeom>
        </p:spPr>
        <p:txBody>
          <a:bodyPr/>
          <a:lstStyle/>
          <a:p>
            <a:pPr eaLnBrk="1" hangingPunct="1"/>
            <a:r>
              <a:rPr lang="en-US" b="1" dirty="0" smtClean="0">
                <a:solidFill>
                  <a:schemeClr val="bg1"/>
                </a:solidFill>
              </a:rPr>
              <a:t>Denis Diderot and </a:t>
            </a:r>
            <a:r>
              <a:rPr lang="en-US" b="1" dirty="0" smtClean="0">
                <a:solidFill>
                  <a:schemeClr val="bg1"/>
                </a:solidFill>
                <a:cs typeface="Times New Roman" pitchFamily="18" charset="0"/>
              </a:rPr>
              <a:t>Jean Le </a:t>
            </a:r>
            <a:r>
              <a:rPr lang="en-US" b="1" dirty="0" err="1" smtClean="0">
                <a:solidFill>
                  <a:schemeClr val="bg1"/>
                </a:solidFill>
                <a:cs typeface="Times New Roman" pitchFamily="18" charset="0"/>
              </a:rPr>
              <a:t>Rond</a:t>
            </a:r>
            <a:r>
              <a:rPr lang="en-US" b="1" dirty="0" smtClean="0">
                <a:solidFill>
                  <a:schemeClr val="bg1"/>
                </a:solidFill>
                <a:cs typeface="Times New Roman" pitchFamily="18" charset="0"/>
              </a:rPr>
              <a:t> </a:t>
            </a:r>
            <a:r>
              <a:rPr lang="en-US" b="1" dirty="0" err="1" smtClean="0">
                <a:solidFill>
                  <a:schemeClr val="bg1"/>
                </a:solidFill>
                <a:cs typeface="Times New Roman" pitchFamily="18" charset="0"/>
              </a:rPr>
              <a:t>d’Alembert</a:t>
            </a:r>
            <a:endParaRPr lang="en-US" b="1" dirty="0" smtClean="0">
              <a:solidFill>
                <a:schemeClr val="bg1"/>
              </a:solidFill>
              <a:cs typeface="Times New Roman" pitchFamily="18" charset="0"/>
            </a:endParaRPr>
          </a:p>
          <a:p>
            <a:pPr eaLnBrk="1" hangingPunct="1"/>
            <a:r>
              <a:rPr lang="en-US" b="1" dirty="0" smtClean="0">
                <a:solidFill>
                  <a:schemeClr val="bg1"/>
                </a:solidFill>
                <a:cs typeface="Times New Roman" pitchFamily="18" charset="0"/>
              </a:rPr>
              <a:t>Banned by the Catholic Church</a:t>
            </a:r>
          </a:p>
          <a:p>
            <a:pPr eaLnBrk="1" hangingPunct="1"/>
            <a:r>
              <a:rPr lang="en-US" b="1" dirty="0" smtClean="0">
                <a:solidFill>
                  <a:schemeClr val="bg1"/>
                </a:solidFill>
              </a:rPr>
              <a:t>It contained nearly 72,000 articles accompanied by numerous illustrations </a:t>
            </a:r>
          </a:p>
          <a:p>
            <a:pPr eaLnBrk="1" hangingPunct="1"/>
            <a:endParaRPr lang="en-US" b="1" dirty="0" smtClean="0">
              <a:solidFill>
                <a:schemeClr val="bg1"/>
              </a:solidFill>
              <a:cs typeface="Times New Roman" pitchFamily="18" charset="0"/>
            </a:endParaRPr>
          </a:p>
        </p:txBody>
      </p:sp>
      <p:sp>
        <p:nvSpPr>
          <p:cNvPr id="14340" name="Text Box 11"/>
          <p:cNvSpPr txBox="1">
            <a:spLocks noChangeArrowheads="1"/>
          </p:cNvSpPr>
          <p:nvPr/>
        </p:nvSpPr>
        <p:spPr bwMode="auto">
          <a:xfrm>
            <a:off x="609600" y="6019800"/>
            <a:ext cx="3733800" cy="304800"/>
          </a:xfrm>
          <a:prstGeom prst="rect">
            <a:avLst/>
          </a:prstGeom>
          <a:noFill/>
          <a:ln w="9525">
            <a:noFill/>
            <a:miter lim="800000"/>
            <a:headEnd/>
            <a:tailEnd/>
          </a:ln>
        </p:spPr>
        <p:txBody>
          <a:bodyPr/>
          <a:lstStyle/>
          <a:p>
            <a:pPr algn="ctr">
              <a:spcBef>
                <a:spcPct val="50000"/>
              </a:spcBef>
            </a:pPr>
            <a:r>
              <a:rPr lang="en-US" sz="1800" b="1" dirty="0" err="1">
                <a:solidFill>
                  <a:schemeClr val="bg1"/>
                </a:solidFill>
              </a:rPr>
              <a:t>Encyclop</a:t>
            </a:r>
            <a:r>
              <a:rPr lang="en-US" sz="1800" b="1" dirty="0" err="1">
                <a:solidFill>
                  <a:schemeClr val="bg1"/>
                </a:solidFill>
                <a:cs typeface="Times New Roman" pitchFamily="18" charset="0"/>
              </a:rPr>
              <a:t>é</a:t>
            </a:r>
            <a:r>
              <a:rPr lang="en-US" sz="1800" b="1" dirty="0" err="1">
                <a:solidFill>
                  <a:schemeClr val="bg1"/>
                </a:solidFill>
              </a:rPr>
              <a:t>die</a:t>
            </a:r>
            <a:r>
              <a:rPr lang="en-US" sz="1800" b="1" dirty="0">
                <a:solidFill>
                  <a:schemeClr val="bg1"/>
                </a:solidFill>
              </a:rPr>
              <a:t> editor Denis Diderot</a:t>
            </a:r>
          </a:p>
        </p:txBody>
      </p:sp>
      <p:pic>
        <p:nvPicPr>
          <p:cNvPr id="14341" name="Picture 12" descr="DiderotColor"/>
          <p:cNvPicPr>
            <a:picLocks noChangeAspect="1" noChangeArrowheads="1"/>
          </p:cNvPicPr>
          <p:nvPr/>
        </p:nvPicPr>
        <p:blipFill>
          <a:blip r:embed="rId3" cstate="print"/>
          <a:srcRect/>
          <a:stretch>
            <a:fillRect/>
          </a:stretch>
        </p:blipFill>
        <p:spPr bwMode="auto">
          <a:xfrm>
            <a:off x="609600" y="1371600"/>
            <a:ext cx="3738563"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wipe(up)">
                                      <p:cBhvr>
                                        <p:cTn id="7" dur="5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wipe(up)">
                                      <p:cBhvr>
                                        <p:cTn id="12" dur="500"/>
                                        <p:tgtEl>
                                          <p:spTgt spid="75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wipe(up)">
                                      <p:cBhvr>
                                        <p:cTn id="17" dur="500"/>
                                        <p:tgtEl>
                                          <p:spTgt spid="75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274638"/>
            <a:ext cx="8229600" cy="1143000"/>
          </a:xfrm>
          <a:prstGeom prst="rect">
            <a:avLst/>
          </a:prstGeom>
        </p:spPr>
        <p:txBody>
          <a:bodyPr/>
          <a:lstStyle/>
          <a:p>
            <a:pPr eaLnBrk="1" hangingPunct="1"/>
            <a:r>
              <a:rPr lang="en-US" sz="5400" b="1" dirty="0" smtClean="0">
                <a:solidFill>
                  <a:srgbClr val="FFFF00"/>
                </a:solidFill>
              </a:rPr>
              <a:t>Deism</a:t>
            </a:r>
          </a:p>
        </p:txBody>
      </p:sp>
      <p:sp>
        <p:nvSpPr>
          <p:cNvPr id="69635" name="Rectangle 3"/>
          <p:cNvSpPr>
            <a:spLocks noGrp="1" noChangeArrowheads="1"/>
          </p:cNvSpPr>
          <p:nvPr>
            <p:ph type="body" idx="4294967295"/>
          </p:nvPr>
        </p:nvSpPr>
        <p:spPr>
          <a:xfrm>
            <a:off x="304800" y="1600200"/>
            <a:ext cx="3962400" cy="3962400"/>
          </a:xfrm>
          <a:prstGeom prst="rect">
            <a:avLst/>
          </a:prstGeom>
        </p:spPr>
        <p:txBody>
          <a:bodyPr/>
          <a:lstStyle/>
          <a:p>
            <a:pPr eaLnBrk="1" hangingPunct="1"/>
            <a:r>
              <a:rPr lang="en-US" b="1" dirty="0" smtClean="0">
                <a:solidFill>
                  <a:schemeClr val="bg1"/>
                </a:solidFill>
              </a:rPr>
              <a:t>Deists believed in God but rejected organized religion</a:t>
            </a:r>
          </a:p>
          <a:p>
            <a:pPr eaLnBrk="1" hangingPunct="1"/>
            <a:r>
              <a:rPr lang="en-US" b="1" dirty="0" smtClean="0">
                <a:solidFill>
                  <a:schemeClr val="bg1"/>
                </a:solidFill>
              </a:rPr>
              <a:t>Morality could be achieved by following reason rather than the teachings of the church</a:t>
            </a:r>
          </a:p>
        </p:txBody>
      </p:sp>
      <p:sp>
        <p:nvSpPr>
          <p:cNvPr id="15364" name="Text Box 7"/>
          <p:cNvSpPr txBox="1">
            <a:spLocks noChangeArrowheads="1"/>
          </p:cNvSpPr>
          <p:nvPr/>
        </p:nvSpPr>
        <p:spPr bwMode="auto">
          <a:xfrm>
            <a:off x="3962400" y="5943600"/>
            <a:ext cx="5181600" cy="641350"/>
          </a:xfrm>
          <a:prstGeom prst="rect">
            <a:avLst/>
          </a:prstGeom>
          <a:noFill/>
          <a:ln w="9525">
            <a:noFill/>
            <a:miter lim="800000"/>
            <a:headEnd/>
            <a:tailEnd/>
          </a:ln>
        </p:spPr>
        <p:txBody>
          <a:bodyPr/>
          <a:lstStyle/>
          <a:p>
            <a:pPr algn="ctr">
              <a:spcBef>
                <a:spcPct val="50000"/>
              </a:spcBef>
            </a:pPr>
            <a:r>
              <a:rPr lang="en-US" sz="1800"/>
              <a:t>Lord Edward Herbert of Cherbury, founder of deism</a:t>
            </a:r>
          </a:p>
        </p:txBody>
      </p:sp>
      <p:pic>
        <p:nvPicPr>
          <p:cNvPr id="15365" name="Picture 8" descr="Herbert2"/>
          <p:cNvPicPr>
            <a:picLocks noChangeAspect="1" noChangeArrowheads="1"/>
          </p:cNvPicPr>
          <p:nvPr/>
        </p:nvPicPr>
        <p:blipFill>
          <a:blip r:embed="rId3" cstate="print"/>
          <a:srcRect/>
          <a:stretch>
            <a:fillRect/>
          </a:stretch>
        </p:blipFill>
        <p:spPr bwMode="auto">
          <a:xfrm>
            <a:off x="3993646" y="2057400"/>
            <a:ext cx="4693154" cy="366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up)">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wipe(up)">
                                      <p:cBhvr>
                                        <p:cTn id="12" dur="500"/>
                                        <p:tgtEl>
                                          <p:spTgt spid="69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026"/>
          <p:cNvSpPr>
            <a:spLocks noGrp="1" noChangeArrowheads="1"/>
          </p:cNvSpPr>
          <p:nvPr>
            <p:ph type="title" idx="4294967295"/>
          </p:nvPr>
        </p:nvSpPr>
        <p:spPr>
          <a:xfrm>
            <a:off x="457200" y="274638"/>
            <a:ext cx="8229600" cy="1143000"/>
          </a:xfrm>
          <a:prstGeom prst="rect">
            <a:avLst/>
          </a:prstGeom>
        </p:spPr>
        <p:txBody>
          <a:bodyPr/>
          <a:lstStyle/>
          <a:p>
            <a:pPr eaLnBrk="1" hangingPunct="1"/>
            <a:r>
              <a:rPr lang="en-US" b="1" dirty="0" smtClean="0">
                <a:solidFill>
                  <a:srgbClr val="FFFF00"/>
                </a:solidFill>
              </a:rPr>
              <a:t>Deism (continued)</a:t>
            </a:r>
          </a:p>
        </p:txBody>
      </p:sp>
      <p:sp>
        <p:nvSpPr>
          <p:cNvPr id="256003" name="Rectangle 1027"/>
          <p:cNvSpPr>
            <a:spLocks noGrp="1" noChangeArrowheads="1"/>
          </p:cNvSpPr>
          <p:nvPr>
            <p:ph type="body" idx="4294967295"/>
          </p:nvPr>
        </p:nvSpPr>
        <p:spPr>
          <a:xfrm>
            <a:off x="3581400" y="1295400"/>
            <a:ext cx="5029200" cy="4876800"/>
          </a:xfrm>
          <a:prstGeom prst="rect">
            <a:avLst/>
          </a:prstGeom>
        </p:spPr>
        <p:txBody>
          <a:bodyPr/>
          <a:lstStyle/>
          <a:p>
            <a:pPr eaLnBrk="1" hangingPunct="1"/>
            <a:r>
              <a:rPr lang="en-US" sz="3600" b="1" dirty="0" smtClean="0">
                <a:solidFill>
                  <a:schemeClr val="bg1"/>
                </a:solidFill>
              </a:rPr>
              <a:t>God/the creator is the “great watchmaker”</a:t>
            </a:r>
          </a:p>
          <a:p>
            <a:pPr eaLnBrk="1" hangingPunct="1"/>
            <a:r>
              <a:rPr lang="en-US" sz="3600" b="1" dirty="0" smtClean="0">
                <a:solidFill>
                  <a:schemeClr val="bg1"/>
                </a:solidFill>
              </a:rPr>
              <a:t>The idea that the universe operates like a watch. </a:t>
            </a:r>
          </a:p>
          <a:p>
            <a:pPr eaLnBrk="1" hangingPunct="1"/>
            <a:r>
              <a:rPr lang="en-US" sz="3600" b="1" dirty="0" smtClean="0">
                <a:solidFill>
                  <a:schemeClr val="bg1"/>
                </a:solidFill>
              </a:rPr>
              <a:t>Thomas Paine is a famous American Deist. </a:t>
            </a:r>
          </a:p>
        </p:txBody>
      </p:sp>
      <p:pic>
        <p:nvPicPr>
          <p:cNvPr id="16388" name="Picture 1028" descr="paine"/>
          <p:cNvPicPr>
            <a:picLocks noChangeAspect="1" noChangeArrowheads="1"/>
          </p:cNvPicPr>
          <p:nvPr/>
        </p:nvPicPr>
        <p:blipFill>
          <a:blip r:embed="rId3" cstate="print"/>
          <a:srcRect/>
          <a:stretch>
            <a:fillRect/>
          </a:stretch>
        </p:blipFill>
        <p:spPr bwMode="auto">
          <a:xfrm>
            <a:off x="685800" y="1143000"/>
            <a:ext cx="2735263" cy="4191000"/>
          </a:xfrm>
          <a:prstGeom prst="rect">
            <a:avLst/>
          </a:prstGeom>
          <a:noFill/>
          <a:ln w="9525">
            <a:noFill/>
            <a:miter lim="800000"/>
            <a:headEnd/>
            <a:tailEnd/>
          </a:ln>
        </p:spPr>
      </p:pic>
      <p:sp>
        <p:nvSpPr>
          <p:cNvPr id="16389" name="Text Box 1029"/>
          <p:cNvSpPr txBox="1">
            <a:spLocks noChangeArrowheads="1"/>
          </p:cNvSpPr>
          <p:nvPr/>
        </p:nvSpPr>
        <p:spPr bwMode="auto">
          <a:xfrm>
            <a:off x="609600" y="5334000"/>
            <a:ext cx="2286000" cy="369332"/>
          </a:xfrm>
          <a:prstGeom prst="rect">
            <a:avLst/>
          </a:prstGeom>
          <a:noFill/>
          <a:ln w="9525">
            <a:noFill/>
            <a:miter lim="800000"/>
            <a:headEnd/>
            <a:tailEnd/>
          </a:ln>
        </p:spPr>
        <p:txBody>
          <a:bodyPr wrap="square">
            <a:spAutoFit/>
          </a:bodyPr>
          <a:lstStyle/>
          <a:p>
            <a:pPr algn="r">
              <a:spcBef>
                <a:spcPct val="50000"/>
              </a:spcBef>
            </a:pPr>
            <a:r>
              <a:rPr lang="en-US" sz="1800" b="1" i="1" dirty="0" smtClean="0">
                <a:solidFill>
                  <a:schemeClr val="bg1"/>
                </a:solidFill>
              </a:rPr>
              <a:t>Thomas</a:t>
            </a:r>
            <a:r>
              <a:rPr lang="en-US" b="1" i="1" dirty="0" smtClean="0">
                <a:solidFill>
                  <a:schemeClr val="bg1"/>
                </a:solidFill>
              </a:rPr>
              <a:t> </a:t>
            </a:r>
            <a:r>
              <a:rPr lang="en-US" sz="1800" b="1" i="1" dirty="0" smtClean="0">
                <a:solidFill>
                  <a:schemeClr val="bg1"/>
                </a:solidFill>
              </a:rPr>
              <a:t>Paine</a:t>
            </a:r>
            <a:endParaRPr lang="en-US" sz="18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animEffect transition="in" filter="wipe(up)">
                                      <p:cBhvr>
                                        <p:cTn id="7" dur="500"/>
                                        <p:tgtEl>
                                          <p:spTgt spid="256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6003">
                                            <p:txEl>
                                              <p:pRg st="1" end="1"/>
                                            </p:txEl>
                                          </p:spTgt>
                                        </p:tgtEl>
                                        <p:attrNameLst>
                                          <p:attrName>style.visibility</p:attrName>
                                        </p:attrNameLst>
                                      </p:cBhvr>
                                      <p:to>
                                        <p:strVal val="visible"/>
                                      </p:to>
                                    </p:set>
                                    <p:animEffect transition="in" filter="wipe(up)">
                                      <p:cBhvr>
                                        <p:cTn id="12" dur="500"/>
                                        <p:tgtEl>
                                          <p:spTgt spid="2560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6003">
                                            <p:txEl>
                                              <p:pRg st="2" end="2"/>
                                            </p:txEl>
                                          </p:spTgt>
                                        </p:tgtEl>
                                        <p:attrNameLst>
                                          <p:attrName>style.visibility</p:attrName>
                                        </p:attrNameLst>
                                      </p:cBhvr>
                                      <p:to>
                                        <p:strVal val="visible"/>
                                      </p:to>
                                    </p:set>
                                    <p:animEffect transition="in" filter="wipe(up)">
                                      <p:cBhvr>
                                        <p:cTn id="17" dur="500"/>
                                        <p:tgtEl>
                                          <p:spTgt spid="2560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274638"/>
            <a:ext cx="8229600" cy="1143000"/>
          </a:xfrm>
          <a:prstGeom prst="rect">
            <a:avLst/>
          </a:prstGeom>
        </p:spPr>
        <p:txBody>
          <a:bodyPr>
            <a:normAutofit fontScale="90000"/>
          </a:bodyPr>
          <a:lstStyle/>
          <a:p>
            <a:pPr eaLnBrk="1" hangingPunct="1"/>
            <a:r>
              <a:rPr lang="en-US" sz="4000" b="1" dirty="0" smtClean="0">
                <a:solidFill>
                  <a:srgbClr val="FFFF00"/>
                </a:solidFill>
              </a:rPr>
              <a:t>How Rulers Ruled </a:t>
            </a:r>
            <a:br>
              <a:rPr lang="en-US" sz="4000" b="1" dirty="0" smtClean="0">
                <a:solidFill>
                  <a:srgbClr val="FFFF00"/>
                </a:solidFill>
              </a:rPr>
            </a:br>
            <a:r>
              <a:rPr lang="en-US" sz="4000" b="1" dirty="0" smtClean="0">
                <a:solidFill>
                  <a:srgbClr val="FFFF00"/>
                </a:solidFill>
              </a:rPr>
              <a:t>Before the Enlightenment</a:t>
            </a:r>
          </a:p>
        </p:txBody>
      </p:sp>
      <p:sp>
        <p:nvSpPr>
          <p:cNvPr id="280579" name="Rectangle 3"/>
          <p:cNvSpPr>
            <a:spLocks noGrp="1" noChangeArrowheads="1"/>
          </p:cNvSpPr>
          <p:nvPr>
            <p:ph type="body" idx="4294967295"/>
          </p:nvPr>
        </p:nvSpPr>
        <p:spPr>
          <a:xfrm>
            <a:off x="457200" y="1600200"/>
            <a:ext cx="8229600" cy="4525963"/>
          </a:xfrm>
          <a:prstGeom prst="rect">
            <a:avLst/>
          </a:prstGeom>
        </p:spPr>
        <p:txBody>
          <a:bodyPr/>
          <a:lstStyle/>
          <a:p>
            <a:pPr eaLnBrk="1" hangingPunct="1"/>
            <a:r>
              <a:rPr lang="en-US" sz="3600" b="1" dirty="0" smtClean="0">
                <a:solidFill>
                  <a:schemeClr val="bg1"/>
                </a:solidFill>
              </a:rPr>
              <a:t>Divine Rights of Kings</a:t>
            </a:r>
          </a:p>
          <a:p>
            <a:pPr eaLnBrk="1" hangingPunct="1"/>
            <a:endParaRPr lang="en-US" sz="3600" b="1" dirty="0" smtClean="0">
              <a:solidFill>
                <a:schemeClr val="bg1"/>
              </a:solidFill>
            </a:endParaRPr>
          </a:p>
          <a:p>
            <a:pPr eaLnBrk="1" hangingPunct="1"/>
            <a:r>
              <a:rPr lang="en-US" sz="3600" b="1" dirty="0" smtClean="0">
                <a:solidFill>
                  <a:schemeClr val="bg1"/>
                </a:solidFill>
              </a:rPr>
              <a:t>The idea that rulers receive their authority from God and are answerable only to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 calcmode="lin" valueType="num">
                                      <p:cBhvr additive="base">
                                        <p:cTn id="7" dur="500" fill="hold"/>
                                        <p:tgtEl>
                                          <p:spTgt spid="280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0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0579">
                                            <p:txEl>
                                              <p:pRg st="2" end="2"/>
                                            </p:txEl>
                                          </p:spTgt>
                                        </p:tgtEl>
                                        <p:attrNameLst>
                                          <p:attrName>style.visibility</p:attrName>
                                        </p:attrNameLst>
                                      </p:cBhvr>
                                      <p:to>
                                        <p:strVal val="visible"/>
                                      </p:to>
                                    </p:set>
                                    <p:anim calcmode="lin" valueType="num">
                                      <p:cBhvr additive="base">
                                        <p:cTn id="13" dur="500" fill="hold"/>
                                        <p:tgtEl>
                                          <p:spTgt spid="2805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0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274638"/>
            <a:ext cx="8229600" cy="1143000"/>
          </a:xfrm>
          <a:prstGeom prst="rect">
            <a:avLst/>
          </a:prstGeom>
        </p:spPr>
        <p:txBody>
          <a:bodyPr/>
          <a:lstStyle/>
          <a:p>
            <a:pPr eaLnBrk="1" hangingPunct="1"/>
            <a:r>
              <a:rPr lang="en-US" sz="6600" b="1" dirty="0" smtClean="0">
                <a:solidFill>
                  <a:srgbClr val="FFFF00"/>
                </a:solidFill>
              </a:rPr>
              <a:t>Stop</a:t>
            </a:r>
          </a:p>
        </p:txBody>
      </p:sp>
      <p:sp>
        <p:nvSpPr>
          <p:cNvPr id="284675" name="Rectangle 3"/>
          <p:cNvSpPr>
            <a:spLocks noGrp="1" noChangeArrowheads="1"/>
          </p:cNvSpPr>
          <p:nvPr>
            <p:ph type="body" idx="4294967295"/>
          </p:nvPr>
        </p:nvSpPr>
        <p:spPr>
          <a:xfrm>
            <a:off x="457200" y="1600200"/>
            <a:ext cx="8229600" cy="4525963"/>
          </a:xfrm>
          <a:prstGeom prst="rect">
            <a:avLst/>
          </a:prstGeom>
        </p:spPr>
        <p:txBody>
          <a:bodyPr/>
          <a:lstStyle/>
          <a:p>
            <a:pPr algn="ctr" eaLnBrk="1" hangingPunct="1"/>
            <a:r>
              <a:rPr lang="en-US" sz="3600" b="1" dirty="0" smtClean="0">
                <a:solidFill>
                  <a:schemeClr val="bg1"/>
                </a:solidFill>
              </a:rPr>
              <a:t>Take a deep breath and let it out.</a:t>
            </a:r>
          </a:p>
          <a:p>
            <a:pPr algn="ctr" eaLnBrk="1" hangingPunct="1">
              <a:buNone/>
            </a:pPr>
            <a:endParaRPr lang="en-US" sz="3600" b="1" dirty="0" smtClean="0">
              <a:solidFill>
                <a:schemeClr val="bg1"/>
              </a:solidFill>
            </a:endParaRPr>
          </a:p>
          <a:p>
            <a:pPr algn="ctr" eaLnBrk="1" hangingPunct="1"/>
            <a:r>
              <a:rPr lang="en-US" sz="3600" b="1" dirty="0" smtClean="0">
                <a:solidFill>
                  <a:schemeClr val="bg1"/>
                </a:solidFill>
              </a:rPr>
              <a:t>Continue breathing deeply and pull out a piece of  paper.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anim calcmode="lin" valueType="num">
                                      <p:cBhvr additive="base">
                                        <p:cTn id="7" dur="500" fill="hold"/>
                                        <p:tgtEl>
                                          <p:spTgt spid="284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4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4675">
                                            <p:txEl>
                                              <p:pRg st="2" end="2"/>
                                            </p:txEl>
                                          </p:spTgt>
                                        </p:tgtEl>
                                        <p:attrNameLst>
                                          <p:attrName>style.visibility</p:attrName>
                                        </p:attrNameLst>
                                      </p:cBhvr>
                                      <p:to>
                                        <p:strVal val="visible"/>
                                      </p:to>
                                    </p:set>
                                    <p:anim calcmode="lin" valueType="num">
                                      <p:cBhvr additive="base">
                                        <p:cTn id="13" dur="500" fill="hold"/>
                                        <p:tgtEl>
                                          <p:spTgt spid="2846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4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7200" y="274638"/>
            <a:ext cx="8229600" cy="1143000"/>
          </a:xfrm>
          <a:prstGeom prst="rect">
            <a:avLst/>
          </a:prstGeom>
        </p:spPr>
        <p:txBody>
          <a:bodyPr/>
          <a:lstStyle/>
          <a:p>
            <a:pPr eaLnBrk="1" hangingPunct="1"/>
            <a:r>
              <a:rPr lang="en-US" b="1" dirty="0" smtClean="0">
                <a:solidFill>
                  <a:srgbClr val="FFFF00"/>
                </a:solidFill>
              </a:rPr>
              <a:t>Enlightenment Questions</a:t>
            </a:r>
          </a:p>
        </p:txBody>
      </p:sp>
      <p:sp>
        <p:nvSpPr>
          <p:cNvPr id="285699" name="Rectangle 3"/>
          <p:cNvSpPr>
            <a:spLocks noGrp="1" noChangeArrowheads="1"/>
          </p:cNvSpPr>
          <p:nvPr>
            <p:ph type="body" idx="4294967295"/>
          </p:nvPr>
        </p:nvSpPr>
        <p:spPr>
          <a:xfrm>
            <a:off x="381000" y="1600200"/>
            <a:ext cx="8305800" cy="4495800"/>
          </a:xfrm>
          <a:prstGeom prst="rect">
            <a:avLst/>
          </a:prstGeom>
        </p:spPr>
        <p:txBody>
          <a:bodyPr/>
          <a:lstStyle/>
          <a:p>
            <a:pPr eaLnBrk="1" hangingPunct="1">
              <a:lnSpc>
                <a:spcPct val="90000"/>
              </a:lnSpc>
            </a:pPr>
            <a:r>
              <a:rPr lang="en-US" b="1" dirty="0" smtClean="0"/>
              <a:t>1. </a:t>
            </a:r>
            <a:r>
              <a:rPr lang="en-US" b="1" dirty="0" smtClean="0">
                <a:solidFill>
                  <a:schemeClr val="bg1"/>
                </a:solidFill>
              </a:rPr>
              <a:t>What do you believe is the nature of human beings?  Are people born inherently good or bad?  Can people’s nature change? Explain your answers completely.</a:t>
            </a:r>
            <a:r>
              <a:rPr lang="en-US" b="1" dirty="0" smtClean="0"/>
              <a:t> </a:t>
            </a:r>
          </a:p>
          <a:p>
            <a:pPr eaLnBrk="1" hangingPunct="1">
              <a:lnSpc>
                <a:spcPct val="90000"/>
              </a:lnSpc>
              <a:buFontTx/>
              <a:buNone/>
            </a:pPr>
            <a:endParaRPr lang="en-US" sz="1000" b="1" dirty="0" smtClean="0"/>
          </a:p>
          <a:p>
            <a:pPr eaLnBrk="1" hangingPunct="1">
              <a:lnSpc>
                <a:spcPct val="90000"/>
              </a:lnSpc>
            </a:pPr>
            <a:r>
              <a:rPr lang="en-US" b="1" dirty="0" smtClean="0"/>
              <a:t>2. </a:t>
            </a:r>
            <a:r>
              <a:rPr lang="en-US" b="1" dirty="0" smtClean="0">
                <a:solidFill>
                  <a:schemeClr val="bg1"/>
                </a:solidFill>
              </a:rPr>
              <a:t>What would Mesa look like if there were no laws or police?</a:t>
            </a:r>
          </a:p>
          <a:p>
            <a:pPr eaLnBrk="1" hangingPunct="1">
              <a:lnSpc>
                <a:spcPct val="90000"/>
              </a:lnSpc>
            </a:pPr>
            <a:endParaRPr lang="en-US" sz="1000" b="1" dirty="0" smtClean="0"/>
          </a:p>
          <a:p>
            <a:pPr eaLnBrk="1" hangingPunct="1">
              <a:lnSpc>
                <a:spcPct val="90000"/>
              </a:lnSpc>
            </a:pPr>
            <a:r>
              <a:rPr lang="en-US" b="1" dirty="0" smtClean="0"/>
              <a:t>3. </a:t>
            </a:r>
            <a:r>
              <a:rPr lang="en-US" b="1" dirty="0" smtClean="0">
                <a:solidFill>
                  <a:schemeClr val="bg1"/>
                </a:solidFill>
              </a:rPr>
              <a:t>What would you do if you saw a person drop a $100 bill?  Explain your reasoning.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anim calcmode="lin" valueType="num">
                                      <p:cBhvr additive="base">
                                        <p:cTn id="7" dur="500" fill="hold"/>
                                        <p:tgtEl>
                                          <p:spTgt spid="285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5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5699">
                                            <p:txEl>
                                              <p:pRg st="2" end="2"/>
                                            </p:txEl>
                                          </p:spTgt>
                                        </p:tgtEl>
                                        <p:attrNameLst>
                                          <p:attrName>style.visibility</p:attrName>
                                        </p:attrNameLst>
                                      </p:cBhvr>
                                      <p:to>
                                        <p:strVal val="visible"/>
                                      </p:to>
                                    </p:set>
                                    <p:anim calcmode="lin" valueType="num">
                                      <p:cBhvr additive="base">
                                        <p:cTn id="13" dur="500" fill="hold"/>
                                        <p:tgtEl>
                                          <p:spTgt spid="285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5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5699">
                                            <p:txEl>
                                              <p:pRg st="4" end="4"/>
                                            </p:txEl>
                                          </p:spTgt>
                                        </p:tgtEl>
                                        <p:attrNameLst>
                                          <p:attrName>style.visibility</p:attrName>
                                        </p:attrNameLst>
                                      </p:cBhvr>
                                      <p:to>
                                        <p:strVal val="visible"/>
                                      </p:to>
                                    </p:set>
                                    <p:anim calcmode="lin" valueType="num">
                                      <p:cBhvr additive="base">
                                        <p:cTn id="19" dur="500" fill="hold"/>
                                        <p:tgtEl>
                                          <p:spTgt spid="2856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56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057400"/>
            <a:ext cx="6934200" cy="1569660"/>
          </a:xfrm>
          <a:prstGeom prst="rect">
            <a:avLst/>
          </a:prstGeom>
          <a:noFill/>
        </p:spPr>
        <p:txBody>
          <a:bodyPr wrap="square" rtlCol="0">
            <a:spAutoFit/>
          </a:bodyPr>
          <a:lstStyle/>
          <a:p>
            <a:pPr algn="ctr"/>
            <a:r>
              <a:rPr lang="en-US" sz="9600" dirty="0" smtClean="0">
                <a:solidFill>
                  <a:srgbClr val="FFFF00"/>
                </a:solidFill>
              </a:rPr>
              <a:t>QUESTIONS?</a:t>
            </a:r>
            <a:endParaRPr lang="en-US" sz="9600"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a:solidFill>
                  <a:srgbClr val="FFFF00"/>
                </a:solidFill>
              </a:rPr>
              <a:t>Before the Revolution</a:t>
            </a:r>
          </a:p>
        </p:txBody>
      </p:sp>
      <p:sp>
        <p:nvSpPr>
          <p:cNvPr id="6147" name="Rectangle 3"/>
          <p:cNvSpPr>
            <a:spLocks noGrp="1" noChangeArrowheads="1"/>
          </p:cNvSpPr>
          <p:nvPr>
            <p:ph type="body" sz="half" idx="1"/>
          </p:nvPr>
        </p:nvSpPr>
        <p:spPr>
          <a:xfrm>
            <a:off x="304800" y="1219200"/>
            <a:ext cx="4038600" cy="4530725"/>
          </a:xfrm>
        </p:spPr>
        <p:txBody>
          <a:bodyPr/>
          <a:lstStyle/>
          <a:p>
            <a:r>
              <a:rPr lang="en-US" b="1" dirty="0">
                <a:solidFill>
                  <a:schemeClr val="bg1"/>
                </a:solidFill>
              </a:rPr>
              <a:t>All ideas of science came from the Greeks &amp; Bible</a:t>
            </a:r>
          </a:p>
          <a:p>
            <a:endParaRPr lang="en-US" b="1" dirty="0">
              <a:solidFill>
                <a:schemeClr val="bg1"/>
              </a:solidFill>
            </a:endParaRPr>
          </a:p>
          <a:p>
            <a:r>
              <a:rPr lang="en-US" b="1" dirty="0">
                <a:solidFill>
                  <a:schemeClr val="bg1"/>
                </a:solidFill>
              </a:rPr>
              <a:t>With new inventions came new ideas. </a:t>
            </a:r>
          </a:p>
          <a:p>
            <a:pPr>
              <a:buFont typeface="Wingdings" pitchFamily="2" charset="2"/>
              <a:buNone/>
            </a:pPr>
            <a:endParaRPr lang="en-US" b="1" dirty="0">
              <a:solidFill>
                <a:schemeClr val="bg1"/>
              </a:solidFill>
            </a:endParaRPr>
          </a:p>
          <a:p>
            <a:r>
              <a:rPr lang="en-US" b="1" dirty="0">
                <a:solidFill>
                  <a:schemeClr val="bg1"/>
                </a:solidFill>
              </a:rPr>
              <a:t>The Scientific Revolution= people discovering new theories about science</a:t>
            </a:r>
          </a:p>
          <a:p>
            <a:endParaRPr lang="en-US" b="1" dirty="0">
              <a:solidFill>
                <a:schemeClr val="bg1"/>
              </a:solidFill>
            </a:endParaRPr>
          </a:p>
          <a:p>
            <a:endParaRPr lang="en-US" b="1" dirty="0">
              <a:solidFill>
                <a:schemeClr val="bg1"/>
              </a:solidFill>
            </a:endParaRPr>
          </a:p>
        </p:txBody>
      </p:sp>
      <p:pic>
        <p:nvPicPr>
          <p:cNvPr id="6150" name="Picture 6" descr="geocentric"/>
          <p:cNvPicPr>
            <a:picLocks noChangeAspect="1" noChangeArrowheads="1"/>
          </p:cNvPicPr>
          <p:nvPr/>
        </p:nvPicPr>
        <p:blipFill>
          <a:blip r:embed="rId3" cstate="print"/>
          <a:srcRect/>
          <a:stretch>
            <a:fillRect/>
          </a:stretch>
        </p:blipFill>
        <p:spPr bwMode="auto">
          <a:xfrm>
            <a:off x="4114800" y="1295400"/>
            <a:ext cx="4510088" cy="4572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a:solidFill>
                  <a:srgbClr val="FFFF00"/>
                </a:solidFill>
              </a:rPr>
              <a:t>The Scientific Revolution </a:t>
            </a:r>
          </a:p>
        </p:txBody>
      </p:sp>
      <p:sp>
        <p:nvSpPr>
          <p:cNvPr id="3075" name="Rectangle 3"/>
          <p:cNvSpPr>
            <a:spLocks noGrp="1" noChangeArrowheads="1"/>
          </p:cNvSpPr>
          <p:nvPr>
            <p:ph type="body" sz="half" idx="2"/>
          </p:nvPr>
        </p:nvSpPr>
        <p:spPr/>
        <p:txBody>
          <a:bodyPr/>
          <a:lstStyle/>
          <a:p>
            <a:pPr>
              <a:lnSpc>
                <a:spcPct val="90000"/>
              </a:lnSpc>
            </a:pPr>
            <a:r>
              <a:rPr lang="en-US" sz="3600" b="1" dirty="0">
                <a:solidFill>
                  <a:schemeClr val="bg1"/>
                </a:solidFill>
              </a:rPr>
              <a:t>Copernicus discovered heliocentric theory is correct (Sun-centered); Geocentric theory is incorrect (Earth-centered)</a:t>
            </a:r>
          </a:p>
          <a:p>
            <a:pPr>
              <a:lnSpc>
                <a:spcPct val="90000"/>
              </a:lnSpc>
              <a:buFont typeface="Wingdings" pitchFamily="2" charset="2"/>
              <a:buNone/>
            </a:pPr>
            <a:endParaRPr lang="en-US" sz="3600" b="1" dirty="0">
              <a:solidFill>
                <a:schemeClr val="bg1"/>
              </a:solidFill>
            </a:endParaRPr>
          </a:p>
          <a:p>
            <a:pPr>
              <a:lnSpc>
                <a:spcPct val="90000"/>
              </a:lnSpc>
              <a:buFont typeface="Wingdings" pitchFamily="2" charset="2"/>
              <a:buNone/>
            </a:pPr>
            <a:r>
              <a:rPr lang="en-US" sz="3600" b="1" dirty="0">
                <a:solidFill>
                  <a:schemeClr val="bg1"/>
                </a:solidFill>
              </a:rPr>
              <a:t>		</a:t>
            </a:r>
          </a:p>
        </p:txBody>
      </p:sp>
      <p:pic>
        <p:nvPicPr>
          <p:cNvPr id="3076" name="Picture 4" descr="copernicus"/>
          <p:cNvPicPr>
            <a:picLocks noChangeAspect="1" noChangeArrowheads="1"/>
          </p:cNvPicPr>
          <p:nvPr/>
        </p:nvPicPr>
        <p:blipFill>
          <a:blip r:embed="rId3" cstate="print"/>
          <a:srcRect/>
          <a:stretch>
            <a:fillRect/>
          </a:stretch>
        </p:blipFill>
        <p:spPr bwMode="auto">
          <a:xfrm>
            <a:off x="533400" y="1295400"/>
            <a:ext cx="4038600" cy="501884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p:txBody>
          <a:bodyPr/>
          <a:lstStyle/>
          <a:p>
            <a:r>
              <a:rPr lang="en-US" b="1" dirty="0" smtClean="0">
                <a:solidFill>
                  <a:srgbClr val="FFFF00"/>
                </a:solidFill>
              </a:rPr>
              <a:t>The Scientific Revolution </a:t>
            </a:r>
            <a:endParaRPr lang="en-US" dirty="0"/>
          </a:p>
        </p:txBody>
      </p:sp>
      <p:pic>
        <p:nvPicPr>
          <p:cNvPr id="4103" name="Picture 7"/>
          <p:cNvPicPr>
            <a:picLocks noGrp="1" noChangeAspect="1" noChangeArrowheads="1"/>
          </p:cNvPicPr>
          <p:nvPr>
            <p:ph type="body" sz="half" idx="1"/>
          </p:nvPr>
        </p:nvPicPr>
        <p:blipFill>
          <a:blip r:embed="rId3" cstate="print"/>
          <a:srcRect/>
          <a:stretch>
            <a:fillRect/>
          </a:stretch>
        </p:blipFill>
        <p:spPr>
          <a:xfrm>
            <a:off x="533400" y="1752600"/>
            <a:ext cx="3871821" cy="4343400"/>
          </a:xfrm>
        </p:spPr>
      </p:pic>
      <p:sp>
        <p:nvSpPr>
          <p:cNvPr id="4104" name="Rectangle 8"/>
          <p:cNvSpPr>
            <a:spLocks noGrp="1" noChangeArrowheads="1"/>
          </p:cNvSpPr>
          <p:nvPr>
            <p:ph type="body" sz="half" idx="2"/>
          </p:nvPr>
        </p:nvSpPr>
        <p:spPr>
          <a:xfrm>
            <a:off x="4267200" y="990601"/>
            <a:ext cx="4038600" cy="3276600"/>
          </a:xfrm>
        </p:spPr>
        <p:txBody>
          <a:bodyPr/>
          <a:lstStyle/>
          <a:p>
            <a:r>
              <a:rPr lang="en-US" sz="3600" b="1" dirty="0">
                <a:solidFill>
                  <a:schemeClr val="bg1"/>
                </a:solidFill>
              </a:rPr>
              <a:t>Galileo furthered Copernicus’ ideas &amp; was punished by the church (put on trial)</a:t>
            </a:r>
          </a:p>
          <a:p>
            <a:endParaRPr lang="en-US" sz="3600" b="1" dirty="0">
              <a:solidFill>
                <a:schemeClr val="bg1"/>
              </a:solidFill>
            </a:endParaRPr>
          </a:p>
          <a:p>
            <a:pPr>
              <a:buFont typeface="Wingdings" pitchFamily="2" charset="2"/>
              <a:buNone/>
            </a:pPr>
            <a:endParaRPr lang="en-US" sz="3600" b="1" dirty="0">
              <a:solidFill>
                <a:schemeClr val="bg1"/>
              </a:solidFill>
            </a:endParaRPr>
          </a:p>
        </p:txBody>
      </p:sp>
      <p:pic>
        <p:nvPicPr>
          <p:cNvPr id="4105" name="Picture 9"/>
          <p:cNvPicPr>
            <a:picLocks noChangeAspect="1" noChangeArrowheads="1"/>
          </p:cNvPicPr>
          <p:nvPr/>
        </p:nvPicPr>
        <p:blipFill>
          <a:blip r:embed="rId4" cstate="print"/>
          <a:srcRect/>
          <a:stretch>
            <a:fillRect/>
          </a:stretch>
        </p:blipFill>
        <p:spPr bwMode="auto">
          <a:xfrm>
            <a:off x="6553200" y="3429000"/>
            <a:ext cx="1747795"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a:solidFill>
                  <a:srgbClr val="FFFF00"/>
                </a:solidFill>
              </a:rPr>
              <a:t>Galileo’s Trial </a:t>
            </a:r>
          </a:p>
        </p:txBody>
      </p:sp>
      <p:pic>
        <p:nvPicPr>
          <p:cNvPr id="5125" name="Picture 5" descr="Galileo_Trial"/>
          <p:cNvPicPr>
            <a:picLocks noChangeAspect="1" noChangeArrowheads="1"/>
          </p:cNvPicPr>
          <p:nvPr/>
        </p:nvPicPr>
        <p:blipFill>
          <a:blip r:embed="rId3" cstate="print"/>
          <a:srcRect/>
          <a:stretch>
            <a:fillRect/>
          </a:stretch>
        </p:blipFill>
        <p:spPr bwMode="auto">
          <a:xfrm>
            <a:off x="533400" y="1371600"/>
            <a:ext cx="8061492" cy="43783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dirty="0">
                <a:solidFill>
                  <a:srgbClr val="FFFF00"/>
                </a:solidFill>
              </a:rPr>
              <a:t>More Scientists</a:t>
            </a:r>
          </a:p>
        </p:txBody>
      </p:sp>
      <p:sp>
        <p:nvSpPr>
          <p:cNvPr id="8195" name="Rectangle 3"/>
          <p:cNvSpPr>
            <a:spLocks noGrp="1" noChangeArrowheads="1"/>
          </p:cNvSpPr>
          <p:nvPr>
            <p:ph type="body" sz="half" idx="1"/>
          </p:nvPr>
        </p:nvSpPr>
        <p:spPr>
          <a:xfrm>
            <a:off x="457200" y="990600"/>
            <a:ext cx="4038600" cy="5105400"/>
          </a:xfrm>
        </p:spPr>
        <p:txBody>
          <a:bodyPr/>
          <a:lstStyle/>
          <a:p>
            <a:r>
              <a:rPr lang="en-US" sz="3200" b="1" dirty="0">
                <a:solidFill>
                  <a:schemeClr val="bg1"/>
                </a:solidFill>
              </a:rPr>
              <a:t>Sir Isaac Newton proved his Law of Gravity and 3 Laws of Motion:</a:t>
            </a:r>
          </a:p>
          <a:p>
            <a:pPr lvl="1"/>
            <a:r>
              <a:rPr lang="en-US" sz="2800" b="1" dirty="0">
                <a:solidFill>
                  <a:schemeClr val="bg1"/>
                </a:solidFill>
              </a:rPr>
              <a:t>Law of Inertia</a:t>
            </a:r>
          </a:p>
          <a:p>
            <a:pPr lvl="1"/>
            <a:r>
              <a:rPr lang="en-US" sz="2800" b="1" dirty="0">
                <a:solidFill>
                  <a:schemeClr val="bg1"/>
                </a:solidFill>
              </a:rPr>
              <a:t>Force= mass x acceleration</a:t>
            </a:r>
          </a:p>
          <a:p>
            <a:pPr lvl="1"/>
            <a:r>
              <a:rPr lang="en-US" sz="2800" b="1" dirty="0">
                <a:solidFill>
                  <a:schemeClr val="bg1"/>
                </a:solidFill>
              </a:rPr>
              <a:t>Every action has an equal and opposite reaction</a:t>
            </a:r>
          </a:p>
          <a:p>
            <a:endParaRPr lang="en-US" sz="3200" b="1" dirty="0">
              <a:solidFill>
                <a:schemeClr val="bg1"/>
              </a:solidFill>
            </a:endParaRPr>
          </a:p>
          <a:p>
            <a:endParaRPr lang="en-US" sz="3200" b="1" dirty="0">
              <a:solidFill>
                <a:schemeClr val="bg1"/>
              </a:solidFill>
            </a:endParaRPr>
          </a:p>
        </p:txBody>
      </p:sp>
      <p:pic>
        <p:nvPicPr>
          <p:cNvPr id="8198" name="Picture 6" descr="117081"/>
          <p:cNvPicPr>
            <a:picLocks noChangeAspect="1" noChangeArrowheads="1"/>
          </p:cNvPicPr>
          <p:nvPr/>
        </p:nvPicPr>
        <p:blipFill>
          <a:blip r:embed="rId3" cstate="print"/>
          <a:srcRect/>
          <a:stretch>
            <a:fillRect/>
          </a:stretch>
        </p:blipFill>
        <p:spPr bwMode="auto">
          <a:xfrm>
            <a:off x="4419600" y="1752600"/>
            <a:ext cx="4200356" cy="34448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dirty="0">
                <a:solidFill>
                  <a:srgbClr val="FFFF00"/>
                </a:solidFill>
              </a:rPr>
              <a:t>More Scientists</a:t>
            </a:r>
          </a:p>
        </p:txBody>
      </p:sp>
      <p:sp>
        <p:nvSpPr>
          <p:cNvPr id="38917" name="Rectangle 5"/>
          <p:cNvSpPr>
            <a:spLocks noGrp="1" noChangeArrowheads="1"/>
          </p:cNvSpPr>
          <p:nvPr>
            <p:ph type="body" sz="half" idx="2"/>
          </p:nvPr>
        </p:nvSpPr>
        <p:spPr>
          <a:xfrm>
            <a:off x="4572000" y="1371600"/>
            <a:ext cx="4038600" cy="4530725"/>
          </a:xfrm>
        </p:spPr>
        <p:txBody>
          <a:bodyPr/>
          <a:lstStyle/>
          <a:p>
            <a:r>
              <a:rPr lang="en-US" sz="3600" b="1" dirty="0">
                <a:solidFill>
                  <a:schemeClr val="bg1"/>
                </a:solidFill>
              </a:rPr>
              <a:t>Johannes </a:t>
            </a:r>
            <a:r>
              <a:rPr lang="en-US" sz="3600" b="1" dirty="0" err="1">
                <a:solidFill>
                  <a:schemeClr val="bg1"/>
                </a:solidFill>
              </a:rPr>
              <a:t>Kepler</a:t>
            </a:r>
            <a:endParaRPr lang="en-US" sz="3600" b="1" dirty="0">
              <a:solidFill>
                <a:schemeClr val="bg1"/>
              </a:solidFill>
            </a:endParaRPr>
          </a:p>
          <a:p>
            <a:pPr>
              <a:buFont typeface="Wingdings" pitchFamily="2" charset="2"/>
              <a:buNone/>
            </a:pPr>
            <a:r>
              <a:rPr lang="en-US" sz="3600" b="1" dirty="0">
                <a:solidFill>
                  <a:schemeClr val="bg1"/>
                </a:solidFill>
              </a:rPr>
              <a:t>   developed Laws of Planetary Motion which provided the basis for Newton’s theory of universal gravitation</a:t>
            </a:r>
          </a:p>
        </p:txBody>
      </p:sp>
      <p:pic>
        <p:nvPicPr>
          <p:cNvPr id="38920" name="Picture 8"/>
          <p:cNvPicPr>
            <a:picLocks noGrp="1" noChangeAspect="1" noChangeArrowheads="1"/>
          </p:cNvPicPr>
          <p:nvPr>
            <p:ph sz="half" idx="1"/>
          </p:nvPr>
        </p:nvPicPr>
        <p:blipFill>
          <a:blip r:embed="rId3" cstate="print"/>
          <a:srcRect/>
          <a:stretch>
            <a:fillRect/>
          </a:stretch>
        </p:blipFill>
        <p:spPr>
          <a:xfrm>
            <a:off x="685800" y="1752600"/>
            <a:ext cx="3667125" cy="4114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dirty="0">
                <a:solidFill>
                  <a:srgbClr val="FFFF00"/>
                </a:solidFill>
              </a:rPr>
              <a:t>Medicine </a:t>
            </a:r>
          </a:p>
        </p:txBody>
      </p:sp>
      <p:sp>
        <p:nvSpPr>
          <p:cNvPr id="9219" name="Rectangle 3"/>
          <p:cNvSpPr>
            <a:spLocks noGrp="1" noChangeArrowheads="1"/>
          </p:cNvSpPr>
          <p:nvPr>
            <p:ph type="body" sz="half" idx="2"/>
          </p:nvPr>
        </p:nvSpPr>
        <p:spPr>
          <a:xfrm>
            <a:off x="609600" y="1066800"/>
            <a:ext cx="4038600" cy="4530725"/>
          </a:xfrm>
        </p:spPr>
        <p:txBody>
          <a:bodyPr/>
          <a:lstStyle/>
          <a:p>
            <a:pPr>
              <a:lnSpc>
                <a:spcPct val="90000"/>
              </a:lnSpc>
            </a:pPr>
            <a:r>
              <a:rPr lang="en-US" b="1" dirty="0">
                <a:solidFill>
                  <a:schemeClr val="bg1"/>
                </a:solidFill>
              </a:rPr>
              <a:t>In Medicine people began to dissect animals to understand the body</a:t>
            </a:r>
          </a:p>
          <a:p>
            <a:pPr>
              <a:lnSpc>
                <a:spcPct val="90000"/>
              </a:lnSpc>
            </a:pPr>
            <a:r>
              <a:rPr lang="en-US" b="1" dirty="0">
                <a:solidFill>
                  <a:schemeClr val="bg1"/>
                </a:solidFill>
              </a:rPr>
              <a:t>Andreas Vesalius- human anatomy</a:t>
            </a:r>
          </a:p>
          <a:p>
            <a:pPr>
              <a:lnSpc>
                <a:spcPct val="90000"/>
              </a:lnSpc>
            </a:pPr>
            <a:r>
              <a:rPr lang="en-US" b="1" dirty="0">
                <a:solidFill>
                  <a:schemeClr val="bg1"/>
                </a:solidFill>
              </a:rPr>
              <a:t>Herman </a:t>
            </a:r>
            <a:r>
              <a:rPr lang="en-US" b="1" dirty="0" err="1">
                <a:solidFill>
                  <a:schemeClr val="bg1"/>
                </a:solidFill>
              </a:rPr>
              <a:t>Boerhaave</a:t>
            </a:r>
            <a:r>
              <a:rPr lang="en-US" b="1" dirty="0">
                <a:solidFill>
                  <a:schemeClr val="bg1"/>
                </a:solidFill>
              </a:rPr>
              <a:t>- “father of physiology”</a:t>
            </a:r>
          </a:p>
          <a:p>
            <a:pPr>
              <a:lnSpc>
                <a:spcPct val="90000"/>
              </a:lnSpc>
            </a:pPr>
            <a:endParaRPr lang="en-US" b="1" dirty="0">
              <a:solidFill>
                <a:schemeClr val="bg1"/>
              </a:solidFill>
            </a:endParaRPr>
          </a:p>
        </p:txBody>
      </p:sp>
      <p:pic>
        <p:nvPicPr>
          <p:cNvPr id="9222" name="Picture 6" descr="Michiel_Jansz_van_Mierevelt_-_Anatomy_lesson_of_Dr"/>
          <p:cNvPicPr>
            <a:picLocks noGrp="1" noChangeAspect="1" noChangeArrowheads="1"/>
          </p:cNvPicPr>
          <p:nvPr>
            <p:ph sz="half" idx="1"/>
          </p:nvPr>
        </p:nvPicPr>
        <p:blipFill>
          <a:blip r:embed="rId3" cstate="print"/>
          <a:srcRect/>
          <a:stretch>
            <a:fillRect/>
          </a:stretch>
        </p:blipFill>
        <p:spPr>
          <a:xfrm>
            <a:off x="4495800" y="1143000"/>
            <a:ext cx="4038600" cy="3016250"/>
          </a:xfrm>
          <a:noFill/>
          <a:ln/>
        </p:spPr>
      </p:pic>
      <p:pic>
        <p:nvPicPr>
          <p:cNvPr id="5122" name="Picture 2" descr="https://encrypted-tbn0.gstatic.com/images?q=tbn:ANd9GcQ3zdBMMctDm54hhf0wiL3JOsHNOf9qwPNWnCujBuxn72qzs1DkQQ"/>
          <p:cNvPicPr>
            <a:picLocks noChangeAspect="1" noChangeArrowheads="1"/>
          </p:cNvPicPr>
          <p:nvPr/>
        </p:nvPicPr>
        <p:blipFill>
          <a:blip r:embed="rId4" cstate="print"/>
          <a:srcRect/>
          <a:stretch>
            <a:fillRect/>
          </a:stretch>
        </p:blipFill>
        <p:spPr bwMode="auto">
          <a:xfrm>
            <a:off x="5943600" y="4343400"/>
            <a:ext cx="1143000" cy="15906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2532</Words>
  <Application>Microsoft Office PowerPoint</Application>
  <PresentationFormat>On-screen Show (4:3)</PresentationFormat>
  <Paragraphs>156</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Science and Enlightenment</vt:lpstr>
      <vt:lpstr>Slide 2</vt:lpstr>
      <vt:lpstr>Before the Revolution</vt:lpstr>
      <vt:lpstr>The Scientific Revolution </vt:lpstr>
      <vt:lpstr>The Scientific Revolution </vt:lpstr>
      <vt:lpstr>Galileo’s Trial </vt:lpstr>
      <vt:lpstr>More Scientists</vt:lpstr>
      <vt:lpstr>More Scientists</vt:lpstr>
      <vt:lpstr>Medicine </vt:lpstr>
      <vt:lpstr>The Scientific Revolution </vt:lpstr>
      <vt:lpstr>The Enlightenment Mid 1700’s</vt:lpstr>
      <vt:lpstr>What Was the Enlightenment?</vt:lpstr>
      <vt:lpstr>Slide 13</vt:lpstr>
      <vt:lpstr>The Scientific Revolution</vt:lpstr>
      <vt:lpstr>Francis Bacon and  the Scientific Method</vt:lpstr>
      <vt:lpstr>Isaac Newton and  the Scientific Method</vt:lpstr>
      <vt:lpstr>Enlightenment Principles</vt:lpstr>
      <vt:lpstr>The Marquis de Condorcet</vt:lpstr>
      <vt:lpstr>Condorcet (continued)</vt:lpstr>
      <vt:lpstr>The French Salon and the Philosophes</vt:lpstr>
      <vt:lpstr>The Encyclopédie</vt:lpstr>
      <vt:lpstr>The Encyclopédie (continued)</vt:lpstr>
      <vt:lpstr>Deism</vt:lpstr>
      <vt:lpstr>Deism (continued)</vt:lpstr>
      <vt:lpstr>How Rulers Ruled  Before the Enlightenment</vt:lpstr>
      <vt:lpstr>Stop</vt:lpstr>
      <vt:lpstr>Enlightenment Questions</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dc:creator>
  <cp:lastModifiedBy>Charles</cp:lastModifiedBy>
  <cp:revision>6</cp:revision>
  <dcterms:created xsi:type="dcterms:W3CDTF">2013-01-08T18:05:44Z</dcterms:created>
  <dcterms:modified xsi:type="dcterms:W3CDTF">2013-07-16T17:38:15Z</dcterms:modified>
</cp:coreProperties>
</file>