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20" autoAdjust="0"/>
  </p:normalViewPr>
  <p:slideViewPr>
    <p:cSldViewPr>
      <p:cViewPr varScale="1">
        <p:scale>
          <a:sx n="59" d="100"/>
          <a:sy n="59" d="100"/>
        </p:scale>
        <p:origin x="-166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007AB-CB56-42B9-8F46-0E836C665B4C}" type="datetimeFigureOut">
              <a:rPr lang="en-US" smtClean="0"/>
              <a:pPr/>
              <a:t>7/16/2013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7DBAA-D46A-49B4-861D-35FD0D3C10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r>
              <a:rPr lang="en-US"/>
              <a:t>S</a:t>
            </a:r>
            <a:fld id="{2AC7F21F-D248-4048-B3C2-B0EA32C7974B}" type="slidenum">
              <a:rPr lang="en-US"/>
              <a:pPr/>
              <a:t>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Many Enlightenment thinkers were also mathematicians and scientists. They viewed changes in science as going hand in hand with changes in philosophy.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r>
              <a:rPr lang="en-US"/>
              <a:t>S</a:t>
            </a:r>
            <a:fld id="{F5BB92EB-8A69-4499-8071-C51C4FCC3B5F}" type="slidenum">
              <a:rPr lang="en-US"/>
              <a:pPr/>
              <a:t>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cs typeface="Times New Roman" pitchFamily="18" charset="0"/>
              </a:rPr>
              <a:t>René Descartes was one of the most important philosophers and mathematicians of the modern era. In </a:t>
            </a:r>
            <a:r>
              <a:rPr lang="en-US" i="1" smtClean="0">
                <a:cs typeface="Times New Roman" pitchFamily="18" charset="0"/>
              </a:rPr>
              <a:t>Discourse on Method </a:t>
            </a:r>
            <a:r>
              <a:rPr lang="en-US" smtClean="0">
                <a:cs typeface="Times New Roman" pitchFamily="18" charset="0"/>
              </a:rPr>
              <a:t>and </a:t>
            </a:r>
            <a:r>
              <a:rPr lang="en-US" i="1" smtClean="0">
                <a:cs typeface="Times New Roman" pitchFamily="18" charset="0"/>
              </a:rPr>
              <a:t>The Meditations, </a:t>
            </a:r>
            <a:r>
              <a:rPr lang="en-US" smtClean="0">
                <a:cs typeface="Times New Roman" pitchFamily="18" charset="0"/>
              </a:rPr>
              <a:t>he reasoned that all of his prior knowledge was subject to doubt because it was based on traditional beliefs rather than in rational, empirical thought. He pondered what he could honestly say he knew to be true, going so far as to doubt whether he was awake or dreaming—or if he even existed. </a:t>
            </a:r>
            <a:r>
              <a:rPr lang="en-US" smtClean="0"/>
              <a:t>He then began to reconstruct his world view: he knew that his thoughts existed, which then suggested the existence of a thinking being</a:t>
            </a:r>
            <a:r>
              <a:rPr lang="en-US" smtClean="0">
                <a:cs typeface="Times New Roman" pitchFamily="18" charset="0"/>
              </a:rPr>
              <a:t>—himself. Descartes then came to his famous conclusion, “</a:t>
            </a:r>
            <a:r>
              <a:rPr lang="en-US" i="1" smtClean="0">
                <a:cs typeface="Times New Roman" pitchFamily="18" charset="0"/>
              </a:rPr>
              <a:t>Cogito ergo sum,”  </a:t>
            </a:r>
            <a:r>
              <a:rPr lang="en-US" smtClean="0">
                <a:cs typeface="Times New Roman" pitchFamily="18" charset="0"/>
              </a:rPr>
              <a:t>which means “I think, therefore, I am.” </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r>
              <a:rPr lang="en-US"/>
              <a:t>S</a:t>
            </a:r>
            <a:fld id="{5BD073BA-24B2-44B6-B49A-84D9FCF70DEE}" type="slidenum">
              <a:rPr lang="en-US"/>
              <a:pPr/>
              <a:t>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Fran</a:t>
            </a:r>
            <a:r>
              <a:rPr lang="en-US" smtClean="0">
                <a:cs typeface="Times New Roman" pitchFamily="18" charset="0"/>
              </a:rPr>
              <a:t>çois-Marie Arouet, known more famously as Voltaire, was the most renowned of the </a:t>
            </a:r>
            <a:r>
              <a:rPr lang="en-US" i="1" smtClean="0">
                <a:cs typeface="Times New Roman" pitchFamily="18" charset="0"/>
              </a:rPr>
              <a:t>philosophes</a:t>
            </a:r>
            <a:r>
              <a:rPr lang="en-US" smtClean="0">
                <a:cs typeface="Times New Roman" pitchFamily="18" charset="0"/>
              </a:rPr>
              <a:t>. A prolific writer, much of his work either satirized or attacked what he called the “relics” of the medieval social order—in particular, the church and the aristocracy. Despite—or perhaps because of—his controversial ideas, he was in high demand at </a:t>
            </a:r>
            <a:r>
              <a:rPr lang="en-US" i="1" smtClean="0">
                <a:cs typeface="Times New Roman" pitchFamily="18" charset="0"/>
              </a:rPr>
              <a:t>salons</a:t>
            </a:r>
            <a:r>
              <a:rPr lang="en-US" smtClean="0">
                <a:cs typeface="Times New Roman" pitchFamily="18" charset="0"/>
              </a:rPr>
              <a:t> not just in France but throughout Europe as well. He lived in the court of Frederick the Great for a time, and he was friends with Catherine the Great. </a:t>
            </a:r>
          </a:p>
          <a:p>
            <a:pPr eaLnBrk="1" hangingPunct="1"/>
            <a:endParaRPr lang="en-US" smtClean="0">
              <a:cs typeface="Times New Roman" pitchFamily="18" charset="0"/>
            </a:endParaRPr>
          </a:p>
          <a:p>
            <a:pPr eaLnBrk="1" hangingPunct="1"/>
            <a:r>
              <a:rPr lang="en-US" smtClean="0">
                <a:cs typeface="Times New Roman" pitchFamily="18" charset="0"/>
              </a:rPr>
              <a:t>Above all, Voltaire attacked intolerance in society, politics, and religion. A famous quote usually attributed to Voltaire states, </a:t>
            </a:r>
            <a:r>
              <a:rPr lang="en-US" smtClean="0"/>
              <a:t>“I disapprove of what you say, but I will defend to the death your right to say it.” He felt that all governments were susceptible to tyranny, but he greatly admired the British model.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r>
              <a:rPr lang="en-US"/>
              <a:t>S</a:t>
            </a:r>
            <a:fld id="{09A783A7-D96F-4718-9461-A7AD55CCFCA4}" type="slidenum">
              <a:rPr lang="en-US"/>
              <a:pPr/>
              <a:t>5</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cs typeface="Times New Roman" pitchFamily="18" charset="0"/>
              </a:rPr>
              <a:t>Englishman Thomas Hobbes was one of the first thinkers to apply rational analysis to the study of government. In his famous work </a:t>
            </a:r>
            <a:r>
              <a:rPr lang="en-US" i="1" smtClean="0">
                <a:cs typeface="Times New Roman" pitchFamily="18" charset="0"/>
              </a:rPr>
              <a:t>Leviathan,</a:t>
            </a:r>
            <a:r>
              <a:rPr lang="en-US" smtClean="0">
                <a:cs typeface="Times New Roman" pitchFamily="18" charset="0"/>
              </a:rPr>
              <a:t> Hobbes attacked the notion of the “divine right of kings,” which held that monarchs ruled because they had been appointed by God. Instead, he believed that a ruler derived sovereignty from the implicit consent of the people. Not surprisingly, this radical concept met with near-universal disdain.</a:t>
            </a:r>
          </a:p>
          <a:p>
            <a:pPr eaLnBrk="1" hangingPunct="1"/>
            <a:endParaRPr lang="en-US" smtClean="0">
              <a:cs typeface="Times New Roman" pitchFamily="18" charset="0"/>
            </a:endParaRPr>
          </a:p>
          <a:p>
            <a:pPr eaLnBrk="1" hangingPunct="1"/>
            <a:r>
              <a:rPr lang="en-US" smtClean="0"/>
              <a:t>Although it seemed to many that Hobbes was attacking monarchy, in reality he favored having strong, authoritarian rulers because of conclusions he drew about human nature. Hobbes somewhat pessimistically believed that people were driven by their passions, and that only a powerful ruler could keep society from degenerating into conflict and chaos. Without a monarch to exercise control, Hobbes wrote that people’s lives would be “solitary, poor, nasty, brutish, and short.”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r>
              <a:rPr lang="en-US"/>
              <a:t>S</a:t>
            </a:r>
            <a:fld id="{444EC113-59D9-46FA-BE2C-633C37429B0A}" type="slidenum">
              <a:rPr lang="en-US"/>
              <a:pPr/>
              <a:t>6</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smtClean="0">
                <a:cs typeface="Times New Roman" pitchFamily="18" charset="0"/>
              </a:rPr>
              <a:t>Bullet #1  John Locke, another English theorist, also disagreed with the notion of divine right; however, he held a very different view of human nature than Hobbes did. Locke posited that in the past, before people formed societies, they lived in a “state of nature.” He believed that all men were equal in the state of nature because they were “creatures of the same species and rank” with the “same advantages” and “same faculties.” </a:t>
            </a:r>
          </a:p>
          <a:p>
            <a:pPr eaLnBrk="1" hangingPunct="1"/>
            <a:endParaRPr lang="en-US" dirty="0" smtClean="0">
              <a:cs typeface="Times New Roman" pitchFamily="18" charset="0"/>
            </a:endParaRPr>
          </a:p>
          <a:p>
            <a:pPr eaLnBrk="1" hangingPunct="1"/>
            <a:r>
              <a:rPr lang="en-US" dirty="0" smtClean="0">
                <a:cs typeface="Times New Roman" pitchFamily="18" charset="0"/>
              </a:rPr>
              <a:t>Bullet #2  Locke also had an interest in how humans learn. In his </a:t>
            </a:r>
            <a:r>
              <a:rPr lang="en-US" i="1" dirty="0" smtClean="0">
                <a:cs typeface="Times New Roman" pitchFamily="18" charset="0"/>
              </a:rPr>
              <a:t>Essay Concerning Human Understanding,</a:t>
            </a:r>
            <a:r>
              <a:rPr lang="en-US" dirty="0" smtClean="0">
                <a:cs typeface="Times New Roman" pitchFamily="18" charset="0"/>
              </a:rPr>
              <a:t> he argued that the mind of a newborn baby was a “</a:t>
            </a:r>
            <a:r>
              <a:rPr lang="en-US" i="1" dirty="0" smtClean="0">
                <a:cs typeface="Times New Roman" pitchFamily="18" charset="0"/>
              </a:rPr>
              <a:t>tabula rasa</a:t>
            </a:r>
            <a:r>
              <a:rPr lang="en-US" dirty="0" smtClean="0">
                <a:cs typeface="Times New Roman" pitchFamily="18" charset="0"/>
              </a:rPr>
              <a:t>”—a “blank slate” upon which environment and experience would transcribe ideas and beliefs. Locke saw human nature as something that was externally determined rather than internally determined; correspondingly, he stressed the importance of education. </a:t>
            </a:r>
          </a:p>
          <a:p>
            <a:pPr eaLnBrk="1" hangingPunct="1"/>
            <a:endParaRPr lang="en-US" dirty="0" smtClean="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r>
              <a:rPr lang="en-US"/>
              <a:t>S</a:t>
            </a:r>
            <a:fld id="{7B53B09D-2D9D-4CA5-8C2A-9961814C3DAC}" type="slidenum">
              <a:rPr lang="en-US"/>
              <a:pPr/>
              <a:t>7</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cs typeface="Times New Roman" pitchFamily="18" charset="0"/>
              </a:rPr>
              <a:t>Bullet #1  In his two </a:t>
            </a:r>
            <a:r>
              <a:rPr lang="en-US" i="1" smtClean="0"/>
              <a:t>Treatises of Government,</a:t>
            </a:r>
            <a:r>
              <a:rPr lang="en-US" smtClean="0">
                <a:cs typeface="Times New Roman" pitchFamily="18" charset="0"/>
              </a:rPr>
              <a:t> Locke attacked the divine right of kings and authoritarian government. He promoted a constitutional monarchy that derived its power from the law and from the consent of the people. He also believed that a government’s primary responsibility was to protect individual property: he wrote, “</a:t>
            </a:r>
            <a:r>
              <a:rPr lang="en-US" smtClean="0">
                <a:solidFill>
                  <a:srgbClr val="000000"/>
                </a:solidFill>
                <a:cs typeface="Times New Roman" pitchFamily="18" charset="0"/>
              </a:rPr>
              <a:t>The great and chief end, therefore, of men uniting into commonwealths, and putting themselves under government, is the preservation of their property; to which in the state of Nature there are many things wanting.” </a:t>
            </a:r>
          </a:p>
          <a:p>
            <a:pPr eaLnBrk="1" hangingPunct="1"/>
            <a:endParaRPr lang="en-US" smtClean="0">
              <a:solidFill>
                <a:srgbClr val="000000"/>
              </a:solidFill>
              <a:cs typeface="Times New Roman" pitchFamily="18" charset="0"/>
            </a:endParaRPr>
          </a:p>
          <a:p>
            <a:pPr eaLnBrk="1" hangingPunct="1"/>
            <a:r>
              <a:rPr lang="en-US" smtClean="0">
                <a:solidFill>
                  <a:srgbClr val="000000"/>
                </a:solidFill>
                <a:cs typeface="Times New Roman" pitchFamily="18" charset="0"/>
              </a:rPr>
              <a:t>Bullet #2  Locke believed that in the state of nature, individuals had natural rights, which he referred to as “all the rights and privileges of the law of Nature.” Locke claimed that one such right was to defend one’s “property” (which he defined as “his life, liberty, and estate”) against the “injuries and attempts of other men.” Locke built on this assumption, suggesting that if any ruler or government violated these natural rights, the people would have the right to change the government—by force if necessary. </a:t>
            </a:r>
            <a:endParaRPr lang="en-US" smtClean="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r>
              <a:rPr lang="en-US"/>
              <a:t>S</a:t>
            </a:r>
            <a:fld id="{0D407827-CD1B-495A-8FF3-E93415B7E398}" type="slidenum">
              <a:rPr lang="en-US"/>
              <a:pPr/>
              <a:t>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Like Locke, Jean-Jacques Rousseau also used the concept of a “state of nature” to draw conclusions about society and government. </a:t>
            </a:r>
          </a:p>
          <a:p>
            <a:pPr eaLnBrk="1" hangingPunct="1"/>
            <a:endParaRPr lang="en-US" smtClean="0"/>
          </a:p>
          <a:p>
            <a:pPr eaLnBrk="1" hangingPunct="1"/>
            <a:r>
              <a:rPr lang="en-US" smtClean="0"/>
              <a:t>Rousseau is probably best known for his idea of the “social compact,” which he outlined in his book </a:t>
            </a:r>
            <a:r>
              <a:rPr lang="en-US" i="1" smtClean="0"/>
              <a:t>The Social Contract.</a:t>
            </a:r>
            <a:r>
              <a:rPr lang="en-US" smtClean="0"/>
              <a:t> Locke had viewed societies as having been created through mutual consent of all members. Rousseau went a step further, claiming that instead of mere consent, individuals forming a society entered into a “social compact” with one another. The social compact balanced benefits with obligations. Those who entered into it would receive mutual protection and defense, along with assistance in overcoming obstacles that they could not conquer individually. In return, the social compact obligated members of society to subordinate their “natural liberty” (i.e., the freedom enjoyed by individuals in the state of nature) to “the supreme direction of the general will.”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r>
              <a:rPr lang="en-US"/>
              <a:t>S</a:t>
            </a:r>
            <a:fld id="{EF68AC86-A6BB-4D6D-A709-5FDCB3A6CFAF}" type="slidenum">
              <a:rPr lang="en-US"/>
              <a:pPr/>
              <a:t>9</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buFont typeface="Wingdings" pitchFamily="2" charset="2"/>
              <a:buNone/>
            </a:pPr>
            <a:r>
              <a:rPr lang="en-US" smtClean="0"/>
              <a:t>The Baron de Montesquieu was a French nobleman whose primary contributions to the Enlightenment’s political thought came in his 1748 treatise </a:t>
            </a:r>
            <a:r>
              <a:rPr lang="en-US" i="1" smtClean="0"/>
              <a:t>The Spirit of the Laws. </a:t>
            </a:r>
            <a:r>
              <a:rPr lang="en-US" smtClean="0"/>
              <a:t>Years before writing the treatise, Montesquieu had visited several European countries, carefully observing the workings of each nation’s government. In </a:t>
            </a:r>
            <a:r>
              <a:rPr lang="en-US" i="1" smtClean="0"/>
              <a:t>The Spirit of the Laws,</a:t>
            </a:r>
            <a:r>
              <a:rPr lang="en-US" smtClean="0"/>
              <a:t> he laid out a comparative study of types of governments, then put forward his own theory of government.</a:t>
            </a:r>
          </a:p>
          <a:p>
            <a:pPr eaLnBrk="1" hangingPunct="1">
              <a:buFont typeface="Wingdings" pitchFamily="2" charset="2"/>
              <a:buNone/>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r>
              <a:rPr lang="en-US"/>
              <a:t>S</a:t>
            </a:r>
            <a:fld id="{AA164F5C-CC2A-48AD-87B8-B32ABE82AE02}" type="slidenum">
              <a:rPr lang="en-US"/>
              <a:pPr/>
              <a:t>10</a:t>
            </a:fld>
            <a:endParaRPr lang="en-US"/>
          </a:p>
        </p:txBody>
      </p:sp>
      <p:sp>
        <p:nvSpPr>
          <p:cNvPr id="74755" name="Rectangle 1026"/>
          <p:cNvSpPr>
            <a:spLocks noGrp="1" noRot="1" noChangeAspect="1" noChangeArrowheads="1" noTextEdit="1"/>
          </p:cNvSpPr>
          <p:nvPr>
            <p:ph type="sldImg"/>
          </p:nvPr>
        </p:nvSpPr>
        <p:spPr>
          <a:ln/>
        </p:spPr>
      </p:sp>
      <p:sp>
        <p:nvSpPr>
          <p:cNvPr id="74756" name="Rectangle 1027"/>
          <p:cNvSpPr>
            <a:spLocks noGrp="1" noChangeArrowheads="1"/>
          </p:cNvSpPr>
          <p:nvPr>
            <p:ph type="body" idx="1"/>
          </p:nvPr>
        </p:nvSpPr>
        <p:spPr>
          <a:noFill/>
          <a:ln/>
        </p:spPr>
        <p:txBody>
          <a:bodyPr/>
          <a:lstStyle/>
          <a:p>
            <a:pPr eaLnBrk="1" hangingPunct="1">
              <a:buFont typeface="Wingdings" pitchFamily="2" charset="2"/>
              <a:buNone/>
            </a:pPr>
            <a:r>
              <a:rPr lang="en-US" smtClean="0"/>
              <a:t>Montesquieu identified three sorts of governmental power: legislative, executive “in respect to things dependent on the law of nations,” and executive “in regard to those things that depend on civil law” (i.e., the judiciary). Montesquieu believed that if one person or group of people held any two or all three of these powers, it would result in “tyrannical laws” executed in a “tyrannical manner.” His ideas here provided the basis for the doctrine known as “separation of powers,” which significantly influenced the framers of the U.S. Constitution and thus the shaping of the American government.</a:t>
            </a:r>
          </a:p>
          <a:p>
            <a:pPr eaLnBrk="1" hangingPunct="1">
              <a:buFont typeface="Wingdings" pitchFamily="2" charset="2"/>
              <a:buNone/>
            </a:pPr>
            <a:endParaRPr lang="en-US" smtClean="0"/>
          </a:p>
          <a:p>
            <a:pPr eaLnBrk="1" hangingPunct="1">
              <a:buFont typeface="Wingdings" pitchFamily="2" charset="2"/>
              <a:buNone/>
            </a:pPr>
            <a:r>
              <a:rPr lang="en-US" smtClean="0"/>
              <a:t>Montesquieu did not believe that democracy was the best form of government. Instead, he favored a constitutional monarchy based on the British model. He greatly admired Britain’s government because he felt that Parliament, the king, and the courts worked separately and efficiently since each could limit the power of the other. This idea of the different branches of government each preventing the others from obtaining too much power later led to the theory of “checks and balances,” which also influenced the framers of the U.S. Constitution.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6814D58-56A5-4928-B150-879E60E2B0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049968F-5953-4D92-800D-CF104F0AE09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a:prstGeom prst="rect">
            <a:avLst/>
          </a:prstGeom>
        </p:spPr>
        <p:txBody>
          <a:bodyPr/>
          <a:lstStyle/>
          <a:p>
            <a:pPr lvl="0"/>
            <a:endParaRPr lang="en-US" noProof="0" smtClean="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113E149-6D06-492A-B813-4763B2129A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CVHS PPT.jpg"/>
          <p:cNvPicPr>
            <a:picLocks noChangeAspect="1"/>
          </p:cNvPicPr>
          <p:nvPr userDrawn="1"/>
        </p:nvPicPr>
        <p:blipFill>
          <a:blip r:embed="rId6" cstate="print"/>
          <a:stretch>
            <a:fillRect/>
          </a:stretch>
        </p:blipFill>
        <p:spPr>
          <a:xfrm>
            <a:off x="1"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81000"/>
            <a:ext cx="7772400" cy="1143000"/>
          </a:xfrm>
        </p:spPr>
        <p:txBody>
          <a:bodyPr/>
          <a:lstStyle/>
          <a:p>
            <a:pPr eaLnBrk="1" hangingPunct="1"/>
            <a:r>
              <a:rPr lang="en-US" b="1" dirty="0" smtClean="0">
                <a:solidFill>
                  <a:srgbClr val="FFFF00"/>
                </a:solidFill>
              </a:rPr>
              <a:t>Enlightenment Thinkers</a:t>
            </a:r>
          </a:p>
        </p:txBody>
      </p:sp>
      <p:pic>
        <p:nvPicPr>
          <p:cNvPr id="20483" name="Picture 4" descr="descartes"/>
          <p:cNvPicPr>
            <a:picLocks noChangeAspect="1" noChangeArrowheads="1"/>
          </p:cNvPicPr>
          <p:nvPr/>
        </p:nvPicPr>
        <p:blipFill>
          <a:blip r:embed="rId3" cstate="print"/>
          <a:srcRect/>
          <a:stretch>
            <a:fillRect/>
          </a:stretch>
        </p:blipFill>
        <p:spPr bwMode="auto">
          <a:xfrm>
            <a:off x="609600" y="990600"/>
            <a:ext cx="1830388" cy="2438400"/>
          </a:xfrm>
          <a:prstGeom prst="rect">
            <a:avLst/>
          </a:prstGeom>
          <a:noFill/>
          <a:ln w="9525">
            <a:noFill/>
            <a:miter lim="800000"/>
            <a:headEnd/>
            <a:tailEnd/>
          </a:ln>
        </p:spPr>
      </p:pic>
      <p:pic>
        <p:nvPicPr>
          <p:cNvPr id="20484" name="Picture 5" descr="Voltaire"/>
          <p:cNvPicPr>
            <a:picLocks noChangeAspect="1" noChangeArrowheads="1"/>
          </p:cNvPicPr>
          <p:nvPr/>
        </p:nvPicPr>
        <p:blipFill>
          <a:blip r:embed="rId4" cstate="print"/>
          <a:srcRect/>
          <a:stretch>
            <a:fillRect/>
          </a:stretch>
        </p:blipFill>
        <p:spPr bwMode="auto">
          <a:xfrm>
            <a:off x="3505200" y="1066800"/>
            <a:ext cx="2173288" cy="2286000"/>
          </a:xfrm>
          <a:prstGeom prst="rect">
            <a:avLst/>
          </a:prstGeom>
          <a:noFill/>
          <a:ln w="9525">
            <a:noFill/>
            <a:miter lim="800000"/>
            <a:headEnd/>
            <a:tailEnd/>
          </a:ln>
        </p:spPr>
      </p:pic>
      <p:pic>
        <p:nvPicPr>
          <p:cNvPr id="20485" name="Picture 6" descr="locke portrait"/>
          <p:cNvPicPr>
            <a:picLocks noChangeAspect="1" noChangeArrowheads="1"/>
          </p:cNvPicPr>
          <p:nvPr/>
        </p:nvPicPr>
        <p:blipFill>
          <a:blip r:embed="rId5" cstate="print"/>
          <a:srcRect/>
          <a:stretch>
            <a:fillRect/>
          </a:stretch>
        </p:blipFill>
        <p:spPr bwMode="auto">
          <a:xfrm>
            <a:off x="6705600" y="990600"/>
            <a:ext cx="1882775" cy="2362200"/>
          </a:xfrm>
          <a:prstGeom prst="rect">
            <a:avLst/>
          </a:prstGeom>
          <a:noFill/>
          <a:ln w="9525">
            <a:noFill/>
            <a:miter lim="800000"/>
            <a:headEnd/>
            <a:tailEnd/>
          </a:ln>
        </p:spPr>
      </p:pic>
      <p:pic>
        <p:nvPicPr>
          <p:cNvPr id="20486" name="Picture 7" descr="rousseau3"/>
          <p:cNvPicPr>
            <a:picLocks noChangeAspect="1" noChangeArrowheads="1"/>
          </p:cNvPicPr>
          <p:nvPr/>
        </p:nvPicPr>
        <p:blipFill>
          <a:blip r:embed="rId6" cstate="print"/>
          <a:srcRect/>
          <a:stretch>
            <a:fillRect/>
          </a:stretch>
        </p:blipFill>
        <p:spPr bwMode="auto">
          <a:xfrm>
            <a:off x="5257800" y="3505200"/>
            <a:ext cx="1917700" cy="2438400"/>
          </a:xfrm>
          <a:prstGeom prst="rect">
            <a:avLst/>
          </a:prstGeom>
          <a:noFill/>
          <a:ln w="9525">
            <a:noFill/>
            <a:miter lim="800000"/>
            <a:headEnd/>
            <a:tailEnd/>
          </a:ln>
        </p:spPr>
      </p:pic>
      <p:pic>
        <p:nvPicPr>
          <p:cNvPr id="20487" name="Picture 8" descr="Montesquieu2"/>
          <p:cNvPicPr>
            <a:picLocks noChangeAspect="1" noChangeArrowheads="1"/>
          </p:cNvPicPr>
          <p:nvPr/>
        </p:nvPicPr>
        <p:blipFill>
          <a:blip r:embed="rId7" cstate="print"/>
          <a:srcRect/>
          <a:stretch>
            <a:fillRect/>
          </a:stretch>
        </p:blipFill>
        <p:spPr bwMode="auto">
          <a:xfrm>
            <a:off x="1912938" y="3581400"/>
            <a:ext cx="2125662"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762000"/>
            <a:ext cx="7772400" cy="685800"/>
          </a:xfrm>
        </p:spPr>
        <p:txBody>
          <a:bodyPr/>
          <a:lstStyle/>
          <a:p>
            <a:pPr eaLnBrk="1" hangingPunct="1"/>
            <a:r>
              <a:rPr lang="en-US" b="1" dirty="0" smtClean="0">
                <a:solidFill>
                  <a:srgbClr val="FFFF00"/>
                </a:solidFill>
              </a:rPr>
              <a:t>Montesquieu (continued</a:t>
            </a:r>
            <a:r>
              <a:rPr lang="en-US" b="1" dirty="0" smtClean="0">
                <a:solidFill>
                  <a:srgbClr val="FFFF00"/>
                </a:solidFill>
                <a:cs typeface="Times New Roman" pitchFamily="18" charset="0"/>
              </a:rPr>
              <a:t>)</a:t>
            </a:r>
            <a:r>
              <a:rPr lang="en-US" b="1" dirty="0" smtClean="0">
                <a:solidFill>
                  <a:srgbClr val="FFFF00"/>
                </a:solidFill>
              </a:rPr>
              <a:t>	</a:t>
            </a:r>
          </a:p>
        </p:txBody>
      </p:sp>
      <p:sp>
        <p:nvSpPr>
          <p:cNvPr id="260099" name="Rectangle 3"/>
          <p:cNvSpPr>
            <a:spLocks noChangeArrowheads="1"/>
          </p:cNvSpPr>
          <p:nvPr/>
        </p:nvSpPr>
        <p:spPr bwMode="auto">
          <a:xfrm>
            <a:off x="457200" y="1752600"/>
            <a:ext cx="4876800" cy="4343400"/>
          </a:xfrm>
          <a:prstGeom prst="rect">
            <a:avLst/>
          </a:prstGeom>
          <a:noFill/>
          <a:ln w="9525">
            <a:noFill/>
            <a:miter lim="800000"/>
            <a:headEnd/>
            <a:tailEnd/>
          </a:ln>
        </p:spPr>
        <p:txBody>
          <a:bodyPr/>
          <a:lstStyle/>
          <a:p>
            <a:pPr marL="342900" indent="-342900"/>
            <a:r>
              <a:rPr lang="en-US" sz="3600" b="1" dirty="0">
                <a:solidFill>
                  <a:schemeClr val="bg1"/>
                </a:solidFill>
              </a:rPr>
              <a:t>Three Branches of Gov.</a:t>
            </a:r>
          </a:p>
          <a:p>
            <a:pPr marL="342900" indent="-342900">
              <a:buFontTx/>
              <a:buChar char="•"/>
            </a:pPr>
            <a:endParaRPr lang="en-US" sz="3600" b="1" dirty="0">
              <a:solidFill>
                <a:schemeClr val="bg1"/>
              </a:solidFill>
            </a:endParaRPr>
          </a:p>
          <a:p>
            <a:pPr marL="342900" indent="-342900">
              <a:buFontTx/>
              <a:buChar char="•"/>
            </a:pPr>
            <a:r>
              <a:rPr lang="en-US" sz="3200" b="1" dirty="0">
                <a:solidFill>
                  <a:schemeClr val="bg1"/>
                </a:solidFill>
              </a:rPr>
              <a:t>Executive = </a:t>
            </a:r>
          </a:p>
          <a:p>
            <a:pPr marL="342900" indent="-342900"/>
            <a:r>
              <a:rPr lang="en-US" sz="3200" b="1" dirty="0">
                <a:solidFill>
                  <a:schemeClr val="bg1"/>
                </a:solidFill>
              </a:rPr>
              <a:t>	Carry out (enforce) laws.</a:t>
            </a:r>
          </a:p>
          <a:p>
            <a:pPr marL="342900" indent="-342900">
              <a:buFontTx/>
              <a:buChar char="•"/>
            </a:pPr>
            <a:r>
              <a:rPr lang="en-US" sz="3200" b="1" dirty="0">
                <a:solidFill>
                  <a:schemeClr val="bg1"/>
                </a:solidFill>
              </a:rPr>
              <a:t>Legislative = </a:t>
            </a:r>
          </a:p>
          <a:p>
            <a:pPr marL="342900" indent="-342900"/>
            <a:r>
              <a:rPr lang="en-US" sz="3200" b="1" dirty="0">
                <a:solidFill>
                  <a:schemeClr val="bg1"/>
                </a:solidFill>
              </a:rPr>
              <a:t>	Create laws.</a:t>
            </a:r>
          </a:p>
          <a:p>
            <a:pPr marL="342900" indent="-342900">
              <a:buFontTx/>
              <a:buChar char="•"/>
            </a:pPr>
            <a:r>
              <a:rPr lang="en-US" sz="3200" b="1" dirty="0">
                <a:solidFill>
                  <a:schemeClr val="bg1"/>
                </a:solidFill>
              </a:rPr>
              <a:t>Judicial = </a:t>
            </a:r>
          </a:p>
          <a:p>
            <a:pPr marL="342900" indent="-342900"/>
            <a:r>
              <a:rPr lang="en-US" sz="3200" b="1" dirty="0">
                <a:solidFill>
                  <a:schemeClr val="bg1"/>
                </a:solidFill>
              </a:rPr>
              <a:t>	Interpret laws. </a:t>
            </a:r>
          </a:p>
        </p:txBody>
      </p:sp>
      <p:pic>
        <p:nvPicPr>
          <p:cNvPr id="29700" name="Picture 7" descr="spirit of the laws"/>
          <p:cNvPicPr>
            <a:picLocks noChangeAspect="1" noChangeArrowheads="1"/>
          </p:cNvPicPr>
          <p:nvPr/>
        </p:nvPicPr>
        <p:blipFill>
          <a:blip r:embed="rId3" cstate="print"/>
          <a:srcRect/>
          <a:stretch>
            <a:fillRect/>
          </a:stretch>
        </p:blipFill>
        <p:spPr bwMode="auto">
          <a:xfrm>
            <a:off x="5486400" y="1295400"/>
            <a:ext cx="3116263" cy="4710113"/>
          </a:xfrm>
          <a:prstGeom prst="rect">
            <a:avLst/>
          </a:prstGeom>
          <a:noFill/>
          <a:ln w="9525">
            <a:noFill/>
            <a:miter lim="800000"/>
            <a:headEnd/>
            <a:tailEnd/>
          </a:ln>
        </p:spPr>
      </p:pic>
      <p:sp>
        <p:nvSpPr>
          <p:cNvPr id="29701" name="Text Box 8"/>
          <p:cNvSpPr txBox="1">
            <a:spLocks noChangeArrowheads="1"/>
          </p:cNvSpPr>
          <p:nvPr/>
        </p:nvSpPr>
        <p:spPr bwMode="auto">
          <a:xfrm>
            <a:off x="7391400" y="685800"/>
            <a:ext cx="1524000" cy="990600"/>
          </a:xfrm>
          <a:prstGeom prst="rect">
            <a:avLst/>
          </a:prstGeom>
          <a:noFill/>
          <a:ln w="9525">
            <a:noFill/>
            <a:miter lim="800000"/>
            <a:headEnd/>
            <a:tailEnd/>
          </a:ln>
        </p:spPr>
        <p:txBody>
          <a:bodyPr/>
          <a:lstStyle/>
          <a:p>
            <a:pPr>
              <a:spcBef>
                <a:spcPct val="50000"/>
              </a:spcBef>
            </a:pPr>
            <a:r>
              <a:rPr lang="en-US" sz="1800" b="1" i="1" dirty="0">
                <a:solidFill>
                  <a:schemeClr val="bg1"/>
                </a:solidFill>
              </a:rPr>
              <a:t>The Spirit of the Laws</a:t>
            </a:r>
            <a:endParaRPr lang="en-US" sz="1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Effect transition="in" filter="wipe(up)">
                                      <p:cBhvr>
                                        <p:cTn id="7" dur="500"/>
                                        <p:tgtEl>
                                          <p:spTgt spid="260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0099">
                                            <p:txEl>
                                              <p:pRg st="2" end="2"/>
                                            </p:txEl>
                                          </p:spTgt>
                                        </p:tgtEl>
                                        <p:attrNameLst>
                                          <p:attrName>style.visibility</p:attrName>
                                        </p:attrNameLst>
                                      </p:cBhvr>
                                      <p:to>
                                        <p:strVal val="visible"/>
                                      </p:to>
                                    </p:set>
                                    <p:animEffect transition="in" filter="wipe(up)">
                                      <p:cBhvr>
                                        <p:cTn id="12" dur="500"/>
                                        <p:tgtEl>
                                          <p:spTgt spid="260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0099">
                                            <p:txEl>
                                              <p:pRg st="3" end="3"/>
                                            </p:txEl>
                                          </p:spTgt>
                                        </p:tgtEl>
                                        <p:attrNameLst>
                                          <p:attrName>style.visibility</p:attrName>
                                        </p:attrNameLst>
                                      </p:cBhvr>
                                      <p:to>
                                        <p:strVal val="visible"/>
                                      </p:to>
                                    </p:set>
                                    <p:animEffect transition="in" filter="wipe(up)">
                                      <p:cBhvr>
                                        <p:cTn id="17" dur="500"/>
                                        <p:tgtEl>
                                          <p:spTgt spid="2600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0099">
                                            <p:txEl>
                                              <p:pRg st="4" end="4"/>
                                            </p:txEl>
                                          </p:spTgt>
                                        </p:tgtEl>
                                        <p:attrNameLst>
                                          <p:attrName>style.visibility</p:attrName>
                                        </p:attrNameLst>
                                      </p:cBhvr>
                                      <p:to>
                                        <p:strVal val="visible"/>
                                      </p:to>
                                    </p:set>
                                    <p:animEffect transition="in" filter="wipe(up)">
                                      <p:cBhvr>
                                        <p:cTn id="22" dur="500"/>
                                        <p:tgtEl>
                                          <p:spTgt spid="2600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60099">
                                            <p:txEl>
                                              <p:pRg st="5" end="5"/>
                                            </p:txEl>
                                          </p:spTgt>
                                        </p:tgtEl>
                                        <p:attrNameLst>
                                          <p:attrName>style.visibility</p:attrName>
                                        </p:attrNameLst>
                                      </p:cBhvr>
                                      <p:to>
                                        <p:strVal val="visible"/>
                                      </p:to>
                                    </p:set>
                                    <p:animEffect transition="in" filter="wipe(up)">
                                      <p:cBhvr>
                                        <p:cTn id="27" dur="500"/>
                                        <p:tgtEl>
                                          <p:spTgt spid="26009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0099">
                                            <p:txEl>
                                              <p:pRg st="6" end="6"/>
                                            </p:txEl>
                                          </p:spTgt>
                                        </p:tgtEl>
                                        <p:attrNameLst>
                                          <p:attrName>style.visibility</p:attrName>
                                        </p:attrNameLst>
                                      </p:cBhvr>
                                      <p:to>
                                        <p:strVal val="visible"/>
                                      </p:to>
                                    </p:set>
                                    <p:animEffect transition="in" filter="wipe(up)">
                                      <p:cBhvr>
                                        <p:cTn id="32" dur="500"/>
                                        <p:tgtEl>
                                          <p:spTgt spid="26009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0099">
                                            <p:txEl>
                                              <p:pRg st="7" end="7"/>
                                            </p:txEl>
                                          </p:spTgt>
                                        </p:tgtEl>
                                        <p:attrNameLst>
                                          <p:attrName>style.visibility</p:attrName>
                                        </p:attrNameLst>
                                      </p:cBhvr>
                                      <p:to>
                                        <p:strVal val="visible"/>
                                      </p:to>
                                    </p:set>
                                    <p:animEffect transition="in" filter="wipe(up)">
                                      <p:cBhvr>
                                        <p:cTn id="37" dur="500"/>
                                        <p:tgtEl>
                                          <p:spTgt spid="260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09600"/>
            <a:ext cx="7772400" cy="762000"/>
          </a:xfrm>
        </p:spPr>
        <p:txBody>
          <a:bodyPr/>
          <a:lstStyle/>
          <a:p>
            <a:pPr eaLnBrk="1" hangingPunct="1"/>
            <a:r>
              <a:rPr lang="en-US" b="1" dirty="0" smtClean="0">
                <a:solidFill>
                  <a:srgbClr val="FFFF00"/>
                </a:solidFill>
              </a:rPr>
              <a:t>Ren</a:t>
            </a:r>
            <a:r>
              <a:rPr lang="en-US" b="1" dirty="0" smtClean="0">
                <a:solidFill>
                  <a:srgbClr val="FFFF00"/>
                </a:solidFill>
                <a:cs typeface="Times New Roman" pitchFamily="18" charset="0"/>
              </a:rPr>
              <a:t>é</a:t>
            </a:r>
            <a:r>
              <a:rPr lang="en-US" b="1" dirty="0" smtClean="0">
                <a:solidFill>
                  <a:srgbClr val="FFFF00"/>
                </a:solidFill>
              </a:rPr>
              <a:t> Descartes (1596</a:t>
            </a:r>
            <a:r>
              <a:rPr lang="en-US" b="1" dirty="0" smtClean="0">
                <a:solidFill>
                  <a:srgbClr val="FFFF00"/>
                </a:solidFill>
                <a:cs typeface="Times New Roman" pitchFamily="18" charset="0"/>
              </a:rPr>
              <a:t>–1650)</a:t>
            </a:r>
            <a:endParaRPr lang="en-US" dirty="0" smtClean="0">
              <a:solidFill>
                <a:srgbClr val="FFFF00"/>
              </a:solidFill>
            </a:endParaRPr>
          </a:p>
        </p:txBody>
      </p:sp>
      <p:sp>
        <p:nvSpPr>
          <p:cNvPr id="11276" name="Rectangle 12"/>
          <p:cNvSpPr>
            <a:spLocks noChangeArrowheads="1"/>
          </p:cNvSpPr>
          <p:nvPr/>
        </p:nvSpPr>
        <p:spPr bwMode="auto">
          <a:xfrm>
            <a:off x="4495800" y="1600200"/>
            <a:ext cx="4343400" cy="4114800"/>
          </a:xfrm>
          <a:prstGeom prst="rect">
            <a:avLst/>
          </a:prstGeom>
          <a:noFill/>
          <a:ln w="9525">
            <a:noFill/>
            <a:miter lim="800000"/>
            <a:headEnd/>
            <a:tailEnd/>
          </a:ln>
        </p:spPr>
        <p:txBody>
          <a:bodyPr/>
          <a:lstStyle/>
          <a:p>
            <a:pPr marL="342900" indent="-342900">
              <a:spcBef>
                <a:spcPct val="20000"/>
              </a:spcBef>
              <a:buFontTx/>
              <a:buChar char="•"/>
            </a:pPr>
            <a:r>
              <a:rPr lang="en-US" sz="3200" b="1" dirty="0">
                <a:solidFill>
                  <a:schemeClr val="bg1"/>
                </a:solidFill>
              </a:rPr>
              <a:t>French philosopher and mathematician</a:t>
            </a:r>
          </a:p>
          <a:p>
            <a:pPr marL="342900" indent="-342900">
              <a:spcBef>
                <a:spcPct val="20000"/>
              </a:spcBef>
              <a:buFontTx/>
              <a:buChar char="•"/>
            </a:pPr>
            <a:r>
              <a:rPr lang="en-US" sz="3200" b="1" dirty="0">
                <a:solidFill>
                  <a:schemeClr val="bg1"/>
                </a:solidFill>
              </a:rPr>
              <a:t>Questioned the basis of his own knowledge</a:t>
            </a:r>
          </a:p>
          <a:p>
            <a:pPr marL="342900" indent="-342900">
              <a:spcBef>
                <a:spcPct val="20000"/>
              </a:spcBef>
              <a:buFontTx/>
              <a:buChar char="•"/>
            </a:pPr>
            <a:r>
              <a:rPr lang="en-US" sz="3200" b="1" i="1" dirty="0">
                <a:solidFill>
                  <a:schemeClr val="bg1"/>
                </a:solidFill>
              </a:rPr>
              <a:t>“Cogito ergo sum”</a:t>
            </a:r>
          </a:p>
          <a:p>
            <a:pPr marL="342900" indent="-342900">
              <a:spcBef>
                <a:spcPct val="20000"/>
              </a:spcBef>
              <a:buFontTx/>
              <a:buChar char="•"/>
            </a:pPr>
            <a:r>
              <a:rPr lang="en-US" sz="3200" b="1" i="1" dirty="0">
                <a:solidFill>
                  <a:schemeClr val="bg1"/>
                </a:solidFill>
              </a:rPr>
              <a:t>“I think, therefore, I am.”</a:t>
            </a:r>
            <a:endParaRPr lang="en-US" sz="3200" b="1" dirty="0">
              <a:solidFill>
                <a:schemeClr val="bg1"/>
              </a:solidFill>
            </a:endParaRPr>
          </a:p>
        </p:txBody>
      </p:sp>
      <p:pic>
        <p:nvPicPr>
          <p:cNvPr id="21508" name="Picture 14" descr="descartes"/>
          <p:cNvPicPr>
            <a:picLocks noChangeAspect="1" noChangeArrowheads="1"/>
          </p:cNvPicPr>
          <p:nvPr/>
        </p:nvPicPr>
        <p:blipFill>
          <a:blip r:embed="rId3" cstate="print"/>
          <a:srcRect/>
          <a:stretch>
            <a:fillRect/>
          </a:stretch>
        </p:blipFill>
        <p:spPr bwMode="auto">
          <a:xfrm>
            <a:off x="609600" y="1371600"/>
            <a:ext cx="3765550" cy="5016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76">
                                            <p:txEl>
                                              <p:pRg st="0" end="0"/>
                                            </p:txEl>
                                          </p:spTgt>
                                        </p:tgtEl>
                                        <p:attrNameLst>
                                          <p:attrName>style.visibility</p:attrName>
                                        </p:attrNameLst>
                                      </p:cBhvr>
                                      <p:to>
                                        <p:strVal val="visible"/>
                                      </p:to>
                                    </p:set>
                                    <p:animEffect transition="in" filter="wipe(up)">
                                      <p:cBhvr>
                                        <p:cTn id="7" dur="500"/>
                                        <p:tgtEl>
                                          <p:spTgt spid="11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276">
                                            <p:txEl>
                                              <p:pRg st="1" end="1"/>
                                            </p:txEl>
                                          </p:spTgt>
                                        </p:tgtEl>
                                        <p:attrNameLst>
                                          <p:attrName>style.visibility</p:attrName>
                                        </p:attrNameLst>
                                      </p:cBhvr>
                                      <p:to>
                                        <p:strVal val="visible"/>
                                      </p:to>
                                    </p:set>
                                    <p:animEffect transition="in" filter="wipe(up)">
                                      <p:cBhvr>
                                        <p:cTn id="12" dur="500"/>
                                        <p:tgtEl>
                                          <p:spTgt spid="112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276">
                                            <p:txEl>
                                              <p:pRg st="2" end="2"/>
                                            </p:txEl>
                                          </p:spTgt>
                                        </p:tgtEl>
                                        <p:attrNameLst>
                                          <p:attrName>style.visibility</p:attrName>
                                        </p:attrNameLst>
                                      </p:cBhvr>
                                      <p:to>
                                        <p:strVal val="visible"/>
                                      </p:to>
                                    </p:set>
                                    <p:animEffect transition="in" filter="wipe(up)">
                                      <p:cBhvr>
                                        <p:cTn id="17" dur="500"/>
                                        <p:tgtEl>
                                          <p:spTgt spid="112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276">
                                            <p:txEl>
                                              <p:pRg st="3" end="3"/>
                                            </p:txEl>
                                          </p:spTgt>
                                        </p:tgtEl>
                                        <p:attrNameLst>
                                          <p:attrName>style.visibility</p:attrName>
                                        </p:attrNameLst>
                                      </p:cBhvr>
                                      <p:to>
                                        <p:strVal val="visible"/>
                                      </p:to>
                                    </p:set>
                                    <p:animEffect transition="in" filter="wipe(up)">
                                      <p:cBhvr>
                                        <p:cTn id="22" dur="500"/>
                                        <p:tgtEl>
                                          <p:spTgt spid="112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dirty="0" smtClean="0">
                <a:solidFill>
                  <a:srgbClr val="FFFF00"/>
                </a:solidFill>
              </a:rPr>
              <a:t>Voltaire (1694</a:t>
            </a:r>
            <a:r>
              <a:rPr lang="en-US" b="1" dirty="0" smtClean="0">
                <a:solidFill>
                  <a:srgbClr val="FFFF00"/>
                </a:solidFill>
                <a:cs typeface="Times New Roman" pitchFamily="18" charset="0"/>
              </a:rPr>
              <a:t>–</a:t>
            </a:r>
            <a:r>
              <a:rPr lang="en-US" b="1" dirty="0" smtClean="0">
                <a:solidFill>
                  <a:srgbClr val="FFFF00"/>
                </a:solidFill>
              </a:rPr>
              <a:t>1778)</a:t>
            </a:r>
          </a:p>
        </p:txBody>
      </p:sp>
      <p:sp>
        <p:nvSpPr>
          <p:cNvPr id="14340" name="Rectangle 4"/>
          <p:cNvSpPr>
            <a:spLocks noGrp="1" noChangeArrowheads="1"/>
          </p:cNvSpPr>
          <p:nvPr>
            <p:ph type="body" sz="half" idx="2"/>
          </p:nvPr>
        </p:nvSpPr>
        <p:spPr>
          <a:xfrm>
            <a:off x="381000" y="1752600"/>
            <a:ext cx="4191000" cy="4724400"/>
          </a:xfrm>
        </p:spPr>
        <p:txBody>
          <a:bodyPr/>
          <a:lstStyle/>
          <a:p>
            <a:pPr eaLnBrk="1" hangingPunct="1"/>
            <a:r>
              <a:rPr lang="en-US" sz="2800" b="1" dirty="0" smtClean="0">
                <a:solidFill>
                  <a:schemeClr val="bg1"/>
                </a:solidFill>
              </a:rPr>
              <a:t>Most famous </a:t>
            </a:r>
            <a:r>
              <a:rPr lang="en-US" sz="2800" b="1" i="1" dirty="0" err="1" smtClean="0">
                <a:solidFill>
                  <a:schemeClr val="bg1"/>
                </a:solidFill>
              </a:rPr>
              <a:t>philosophe</a:t>
            </a:r>
            <a:endParaRPr lang="en-US" sz="2800" b="1" i="1" dirty="0" smtClean="0">
              <a:solidFill>
                <a:schemeClr val="bg1"/>
              </a:solidFill>
            </a:endParaRPr>
          </a:p>
          <a:p>
            <a:pPr eaLnBrk="1" hangingPunct="1"/>
            <a:r>
              <a:rPr lang="en-US" sz="2800" b="1" dirty="0" smtClean="0">
                <a:solidFill>
                  <a:schemeClr val="bg1"/>
                </a:solidFill>
              </a:rPr>
              <a:t>Wrote plays, essays, poetry, philosophy, and books</a:t>
            </a:r>
          </a:p>
          <a:p>
            <a:pPr eaLnBrk="1" hangingPunct="1"/>
            <a:r>
              <a:rPr lang="en-US" sz="2800" b="1" dirty="0" smtClean="0">
                <a:solidFill>
                  <a:schemeClr val="bg1"/>
                </a:solidFill>
              </a:rPr>
              <a:t>Attacked the “relics” of the medieval social order</a:t>
            </a:r>
          </a:p>
          <a:p>
            <a:pPr eaLnBrk="1" hangingPunct="1"/>
            <a:r>
              <a:rPr lang="en-US" sz="2800" b="1" dirty="0" smtClean="0">
                <a:solidFill>
                  <a:schemeClr val="bg1"/>
                </a:solidFill>
              </a:rPr>
              <a:t>Championed social, political, and religious tolerance</a:t>
            </a:r>
          </a:p>
        </p:txBody>
      </p:sp>
      <p:pic>
        <p:nvPicPr>
          <p:cNvPr id="22532" name="Picture 13" descr="Voltaire"/>
          <p:cNvPicPr>
            <a:picLocks noChangeAspect="1" noChangeArrowheads="1"/>
          </p:cNvPicPr>
          <p:nvPr/>
        </p:nvPicPr>
        <p:blipFill>
          <a:blip r:embed="rId3" cstate="print"/>
          <a:srcRect/>
          <a:stretch>
            <a:fillRect/>
          </a:stretch>
        </p:blipFill>
        <p:spPr bwMode="auto">
          <a:xfrm>
            <a:off x="4419600" y="1524000"/>
            <a:ext cx="412750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wipe(up)">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wipe(up)">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wipe(up)">
                                      <p:cBhvr>
                                        <p:cTn id="17" dur="500"/>
                                        <p:tgtEl>
                                          <p:spTgt spid="143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340">
                                            <p:txEl>
                                              <p:pRg st="3" end="3"/>
                                            </p:txEl>
                                          </p:spTgt>
                                        </p:tgtEl>
                                        <p:attrNameLst>
                                          <p:attrName>style.visibility</p:attrName>
                                        </p:attrNameLst>
                                      </p:cBhvr>
                                      <p:to>
                                        <p:strVal val="visible"/>
                                      </p:to>
                                    </p:set>
                                    <p:animEffect transition="in" filter="wipe(up)">
                                      <p:cBhvr>
                                        <p:cTn id="22" dur="500"/>
                                        <p:tgtEl>
                                          <p:spTgt spid="143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457200"/>
            <a:ext cx="7772400" cy="1143000"/>
          </a:xfrm>
        </p:spPr>
        <p:txBody>
          <a:bodyPr/>
          <a:lstStyle/>
          <a:p>
            <a:pPr eaLnBrk="1" hangingPunct="1"/>
            <a:r>
              <a:rPr lang="en-US" b="1" dirty="0" smtClean="0">
                <a:solidFill>
                  <a:srgbClr val="FFFF00"/>
                </a:solidFill>
              </a:rPr>
              <a:t>Voltaire (</a:t>
            </a:r>
            <a:r>
              <a:rPr lang="en-US" b="1" dirty="0" err="1" smtClean="0">
                <a:solidFill>
                  <a:srgbClr val="FFFF00"/>
                </a:solidFill>
              </a:rPr>
              <a:t>con’t</a:t>
            </a:r>
            <a:r>
              <a:rPr lang="en-US" b="1" dirty="0" smtClean="0">
                <a:solidFill>
                  <a:srgbClr val="FFFF00"/>
                </a:solidFill>
              </a:rPr>
              <a:t>)</a:t>
            </a:r>
          </a:p>
        </p:txBody>
      </p:sp>
      <p:sp>
        <p:nvSpPr>
          <p:cNvPr id="279555" name="Rectangle 3"/>
          <p:cNvSpPr>
            <a:spLocks noGrp="1" noChangeArrowheads="1"/>
          </p:cNvSpPr>
          <p:nvPr>
            <p:ph type="body" idx="1"/>
          </p:nvPr>
        </p:nvSpPr>
        <p:spPr>
          <a:xfrm>
            <a:off x="381000" y="1066800"/>
            <a:ext cx="8305800" cy="4114800"/>
          </a:xfrm>
        </p:spPr>
        <p:txBody>
          <a:bodyPr/>
          <a:lstStyle/>
          <a:p>
            <a:pPr eaLnBrk="1" hangingPunct="1"/>
            <a:r>
              <a:rPr lang="en-US" sz="3600" b="1" dirty="0" smtClean="0">
                <a:solidFill>
                  <a:schemeClr val="bg1"/>
                </a:solidFill>
              </a:rPr>
              <a:t>Credited with the idea of freedom of speech.</a:t>
            </a:r>
          </a:p>
          <a:p>
            <a:pPr eaLnBrk="1" hangingPunct="1"/>
            <a:r>
              <a:rPr lang="en-US" sz="3600" b="1" dirty="0" smtClean="0">
                <a:solidFill>
                  <a:schemeClr val="bg1"/>
                </a:solidFill>
              </a:rPr>
              <a:t>He was very critical of the French government and the Roman Catholic Church. </a:t>
            </a:r>
          </a:p>
          <a:p>
            <a:pPr eaLnBrk="1" hangingPunct="1"/>
            <a:r>
              <a:rPr lang="en-US" sz="3600" b="1" dirty="0" smtClean="0">
                <a:solidFill>
                  <a:schemeClr val="bg1"/>
                </a:solidFill>
              </a:rPr>
              <a:t>Was imprisoned in the Bastille twice.  </a:t>
            </a:r>
          </a:p>
          <a:p>
            <a:pPr eaLnBrk="1" hangingPunct="1"/>
            <a:r>
              <a:rPr lang="en-US" sz="3600" b="1" dirty="0" smtClean="0">
                <a:solidFill>
                  <a:schemeClr val="bg1"/>
                </a:solidFill>
              </a:rPr>
              <a:t>“I do not agree with what you have to say, but I'll defend to the death your right to say 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 calcmode="lin" valueType="num">
                                      <p:cBhvr additive="base">
                                        <p:cTn id="7" dur="500" fill="hold"/>
                                        <p:tgtEl>
                                          <p:spTgt spid="279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9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9555">
                                            <p:txEl>
                                              <p:pRg st="1" end="1"/>
                                            </p:txEl>
                                          </p:spTgt>
                                        </p:tgtEl>
                                        <p:attrNameLst>
                                          <p:attrName>style.visibility</p:attrName>
                                        </p:attrNameLst>
                                      </p:cBhvr>
                                      <p:to>
                                        <p:strVal val="visible"/>
                                      </p:to>
                                    </p:set>
                                    <p:anim calcmode="lin" valueType="num">
                                      <p:cBhvr additive="base">
                                        <p:cTn id="13" dur="500" fill="hold"/>
                                        <p:tgtEl>
                                          <p:spTgt spid="279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9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9555">
                                            <p:txEl>
                                              <p:pRg st="2" end="2"/>
                                            </p:txEl>
                                          </p:spTgt>
                                        </p:tgtEl>
                                        <p:attrNameLst>
                                          <p:attrName>style.visibility</p:attrName>
                                        </p:attrNameLst>
                                      </p:cBhvr>
                                      <p:to>
                                        <p:strVal val="visible"/>
                                      </p:to>
                                    </p:set>
                                    <p:anim calcmode="lin" valueType="num">
                                      <p:cBhvr additive="base">
                                        <p:cTn id="19" dur="500" fill="hold"/>
                                        <p:tgtEl>
                                          <p:spTgt spid="279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9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9555">
                                            <p:txEl>
                                              <p:pRg st="3" end="3"/>
                                            </p:txEl>
                                          </p:spTgt>
                                        </p:tgtEl>
                                        <p:attrNameLst>
                                          <p:attrName>style.visibility</p:attrName>
                                        </p:attrNameLst>
                                      </p:cBhvr>
                                      <p:to>
                                        <p:strVal val="visible"/>
                                      </p:to>
                                    </p:set>
                                    <p:anim calcmode="lin" valueType="num">
                                      <p:cBhvr additive="base">
                                        <p:cTn id="25" dur="500" fill="hold"/>
                                        <p:tgtEl>
                                          <p:spTgt spid="279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9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533400"/>
            <a:ext cx="7772400" cy="1143000"/>
          </a:xfrm>
        </p:spPr>
        <p:txBody>
          <a:bodyPr/>
          <a:lstStyle/>
          <a:p>
            <a:pPr eaLnBrk="1" hangingPunct="1"/>
            <a:r>
              <a:rPr lang="en-US" b="1" dirty="0" smtClean="0">
                <a:solidFill>
                  <a:srgbClr val="FFFF00"/>
                </a:solidFill>
              </a:rPr>
              <a:t>Thomas Hobbes (1588</a:t>
            </a:r>
            <a:r>
              <a:rPr lang="en-US" b="1" dirty="0" smtClean="0">
                <a:solidFill>
                  <a:srgbClr val="FFFF00"/>
                </a:solidFill>
                <a:cs typeface="Times New Roman" pitchFamily="18" charset="0"/>
              </a:rPr>
              <a:t>–</a:t>
            </a:r>
            <a:r>
              <a:rPr lang="en-US" b="1" dirty="0" smtClean="0">
                <a:solidFill>
                  <a:srgbClr val="FFFF00"/>
                </a:solidFill>
              </a:rPr>
              <a:t>1679)</a:t>
            </a:r>
          </a:p>
        </p:txBody>
      </p:sp>
      <p:sp>
        <p:nvSpPr>
          <p:cNvPr id="83972" name="Rectangle 4"/>
          <p:cNvSpPr>
            <a:spLocks noGrp="1" noChangeArrowheads="1"/>
          </p:cNvSpPr>
          <p:nvPr>
            <p:ph type="body" idx="1"/>
          </p:nvPr>
        </p:nvSpPr>
        <p:spPr>
          <a:xfrm>
            <a:off x="381000" y="1219200"/>
            <a:ext cx="4724400" cy="4876800"/>
          </a:xfrm>
        </p:spPr>
        <p:txBody>
          <a:bodyPr/>
          <a:lstStyle/>
          <a:p>
            <a:pPr eaLnBrk="1" hangingPunct="1"/>
            <a:r>
              <a:rPr lang="en-US" sz="3000" b="1" dirty="0" smtClean="0">
                <a:solidFill>
                  <a:schemeClr val="bg1"/>
                </a:solidFill>
              </a:rPr>
              <a:t>Applied rational analysis to the study of government</a:t>
            </a:r>
          </a:p>
          <a:p>
            <a:pPr eaLnBrk="1" hangingPunct="1"/>
            <a:r>
              <a:rPr lang="en-US" sz="3000" b="1" dirty="0" smtClean="0">
                <a:solidFill>
                  <a:schemeClr val="bg1"/>
                </a:solidFill>
              </a:rPr>
              <a:t>Attacked the concept of divine right, yet supported a strong monarchy</a:t>
            </a:r>
          </a:p>
          <a:p>
            <a:pPr eaLnBrk="1" hangingPunct="1"/>
            <a:r>
              <a:rPr lang="en-US" sz="3000" b="1" dirty="0" smtClean="0">
                <a:solidFill>
                  <a:schemeClr val="bg1"/>
                </a:solidFill>
              </a:rPr>
              <a:t>People are naturally wicked and selfish (bad).  People must voluntarily give an authoritarian figure the power to rule. </a:t>
            </a:r>
          </a:p>
        </p:txBody>
      </p:sp>
      <p:pic>
        <p:nvPicPr>
          <p:cNvPr id="24580" name="Picture 7" descr="hobbes3"/>
          <p:cNvPicPr>
            <a:picLocks noChangeAspect="1" noChangeArrowheads="1"/>
          </p:cNvPicPr>
          <p:nvPr/>
        </p:nvPicPr>
        <p:blipFill>
          <a:blip r:embed="rId3" cstate="print"/>
          <a:srcRect/>
          <a:stretch>
            <a:fillRect/>
          </a:stretch>
        </p:blipFill>
        <p:spPr bwMode="auto">
          <a:xfrm>
            <a:off x="5029200" y="1752600"/>
            <a:ext cx="3624696"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3972">
                                            <p:txEl>
                                              <p:pRg st="0" end="0"/>
                                            </p:txEl>
                                          </p:spTgt>
                                        </p:tgtEl>
                                        <p:attrNameLst>
                                          <p:attrName>style.visibility</p:attrName>
                                        </p:attrNameLst>
                                      </p:cBhvr>
                                      <p:to>
                                        <p:strVal val="visible"/>
                                      </p:to>
                                    </p:set>
                                    <p:animEffect transition="in" filter="wipe(up)">
                                      <p:cBhvr>
                                        <p:cTn id="7" dur="500"/>
                                        <p:tgtEl>
                                          <p:spTgt spid="839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3972">
                                            <p:txEl>
                                              <p:pRg st="1" end="1"/>
                                            </p:txEl>
                                          </p:spTgt>
                                        </p:tgtEl>
                                        <p:attrNameLst>
                                          <p:attrName>style.visibility</p:attrName>
                                        </p:attrNameLst>
                                      </p:cBhvr>
                                      <p:to>
                                        <p:strVal val="visible"/>
                                      </p:to>
                                    </p:set>
                                    <p:animEffect transition="in" filter="wipe(up)">
                                      <p:cBhvr>
                                        <p:cTn id="12" dur="500"/>
                                        <p:tgtEl>
                                          <p:spTgt spid="839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3972">
                                            <p:txEl>
                                              <p:pRg st="2" end="2"/>
                                            </p:txEl>
                                          </p:spTgt>
                                        </p:tgtEl>
                                        <p:attrNameLst>
                                          <p:attrName>style.visibility</p:attrName>
                                        </p:attrNameLst>
                                      </p:cBhvr>
                                      <p:to>
                                        <p:strVal val="visible"/>
                                      </p:to>
                                    </p:set>
                                    <p:animEffect transition="in" filter="wipe(up)">
                                      <p:cBhvr>
                                        <p:cTn id="17" dur="500"/>
                                        <p:tgtEl>
                                          <p:spTgt spid="839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685800"/>
            <a:ext cx="7772400" cy="685800"/>
          </a:xfrm>
        </p:spPr>
        <p:txBody>
          <a:bodyPr/>
          <a:lstStyle/>
          <a:p>
            <a:pPr eaLnBrk="1" hangingPunct="1"/>
            <a:r>
              <a:rPr lang="en-US" b="1" dirty="0" smtClean="0">
                <a:solidFill>
                  <a:srgbClr val="FFFF00"/>
                </a:solidFill>
              </a:rPr>
              <a:t>John Locke (1632</a:t>
            </a:r>
            <a:r>
              <a:rPr lang="en-US" b="1" dirty="0" smtClean="0">
                <a:solidFill>
                  <a:srgbClr val="FFFF00"/>
                </a:solidFill>
                <a:cs typeface="Times New Roman" pitchFamily="18" charset="0"/>
              </a:rPr>
              <a:t>–</a:t>
            </a:r>
            <a:r>
              <a:rPr lang="en-US" b="1" dirty="0" smtClean="0">
                <a:solidFill>
                  <a:srgbClr val="FFFF00"/>
                </a:solidFill>
              </a:rPr>
              <a:t>1704)</a:t>
            </a:r>
          </a:p>
        </p:txBody>
      </p:sp>
      <p:pic>
        <p:nvPicPr>
          <p:cNvPr id="25603" name="Picture 9" descr="locke portrait"/>
          <p:cNvPicPr>
            <a:picLocks noChangeAspect="1" noChangeArrowheads="1"/>
          </p:cNvPicPr>
          <p:nvPr/>
        </p:nvPicPr>
        <p:blipFill>
          <a:blip r:embed="rId3" cstate="print"/>
          <a:srcRect/>
          <a:stretch>
            <a:fillRect/>
          </a:stretch>
        </p:blipFill>
        <p:spPr bwMode="auto">
          <a:xfrm>
            <a:off x="533400" y="1828800"/>
            <a:ext cx="3157537" cy="3962400"/>
          </a:xfrm>
          <a:prstGeom prst="rect">
            <a:avLst/>
          </a:prstGeom>
          <a:noFill/>
          <a:ln w="9525">
            <a:noFill/>
            <a:miter lim="800000"/>
            <a:headEnd/>
            <a:tailEnd/>
          </a:ln>
        </p:spPr>
      </p:pic>
      <p:sp>
        <p:nvSpPr>
          <p:cNvPr id="88074" name="Rectangle 10"/>
          <p:cNvSpPr>
            <a:spLocks noGrp="1" noChangeArrowheads="1"/>
          </p:cNvSpPr>
          <p:nvPr>
            <p:ph type="body" sz="half" idx="1"/>
          </p:nvPr>
        </p:nvSpPr>
        <p:spPr>
          <a:xfrm>
            <a:off x="3429000" y="1676400"/>
            <a:ext cx="5334000" cy="4191000"/>
          </a:xfrm>
        </p:spPr>
        <p:txBody>
          <a:bodyPr/>
          <a:lstStyle/>
          <a:p>
            <a:pPr eaLnBrk="1" hangingPunct="1"/>
            <a:r>
              <a:rPr lang="en-US" b="1" dirty="0" smtClean="0">
                <a:solidFill>
                  <a:schemeClr val="bg1"/>
                </a:solidFill>
              </a:rPr>
              <a:t>People have the ability to reason and can compromise (people are good).  </a:t>
            </a:r>
          </a:p>
          <a:p>
            <a:pPr eaLnBrk="1" hangingPunct="1"/>
            <a:r>
              <a:rPr lang="en-US" b="1" dirty="0" smtClean="0">
                <a:solidFill>
                  <a:schemeClr val="bg1"/>
                </a:solidFill>
              </a:rPr>
              <a:t>If Gov. doesn’t govern justly the people </a:t>
            </a:r>
            <a:r>
              <a:rPr lang="en-US" b="1" i="1" u="sng" dirty="0" smtClean="0">
                <a:solidFill>
                  <a:schemeClr val="bg1"/>
                </a:solidFill>
              </a:rPr>
              <a:t>must</a:t>
            </a:r>
            <a:r>
              <a:rPr lang="en-US" b="1" dirty="0" smtClean="0">
                <a:solidFill>
                  <a:schemeClr val="bg1"/>
                </a:solidFill>
              </a:rPr>
              <a:t> over through it and establish a government that is just. </a:t>
            </a:r>
          </a:p>
          <a:p>
            <a:pPr eaLnBrk="1" hangingPunct="1"/>
            <a:r>
              <a:rPr lang="en-US" b="1" i="1" dirty="0" smtClean="0">
                <a:solidFill>
                  <a:schemeClr val="bg1"/>
                </a:solidFill>
              </a:rPr>
              <a:t>Tabula rasa (a “Blank slate”)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8074">
                                            <p:txEl>
                                              <p:pRg st="0" end="0"/>
                                            </p:txEl>
                                          </p:spTgt>
                                        </p:tgtEl>
                                        <p:attrNameLst>
                                          <p:attrName>style.visibility</p:attrName>
                                        </p:attrNameLst>
                                      </p:cBhvr>
                                      <p:to>
                                        <p:strVal val="visible"/>
                                      </p:to>
                                    </p:set>
                                    <p:animEffect transition="in" filter="wipe(up)">
                                      <p:cBhvr>
                                        <p:cTn id="7" dur="500"/>
                                        <p:tgtEl>
                                          <p:spTgt spid="880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8074">
                                            <p:txEl>
                                              <p:pRg st="1" end="1"/>
                                            </p:txEl>
                                          </p:spTgt>
                                        </p:tgtEl>
                                        <p:attrNameLst>
                                          <p:attrName>style.visibility</p:attrName>
                                        </p:attrNameLst>
                                      </p:cBhvr>
                                      <p:to>
                                        <p:strVal val="visible"/>
                                      </p:to>
                                    </p:set>
                                    <p:animEffect transition="in" filter="wipe(up)">
                                      <p:cBhvr>
                                        <p:cTn id="12" dur="500"/>
                                        <p:tgtEl>
                                          <p:spTgt spid="880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8074">
                                            <p:txEl>
                                              <p:pRg st="2" end="2"/>
                                            </p:txEl>
                                          </p:spTgt>
                                        </p:tgtEl>
                                        <p:attrNameLst>
                                          <p:attrName>style.visibility</p:attrName>
                                        </p:attrNameLst>
                                      </p:cBhvr>
                                      <p:to>
                                        <p:strVal val="visible"/>
                                      </p:to>
                                    </p:set>
                                    <p:animEffect transition="in" filter="wipe(up)">
                                      <p:cBhvr>
                                        <p:cTn id="17" dur="500"/>
                                        <p:tgtEl>
                                          <p:spTgt spid="880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050"/>
          <p:cNvSpPr>
            <a:spLocks noGrp="1" noChangeArrowheads="1"/>
          </p:cNvSpPr>
          <p:nvPr>
            <p:ph type="title"/>
          </p:nvPr>
        </p:nvSpPr>
        <p:spPr>
          <a:xfrm>
            <a:off x="2819400" y="304800"/>
            <a:ext cx="4419600" cy="1447800"/>
          </a:xfrm>
        </p:spPr>
        <p:txBody>
          <a:bodyPr/>
          <a:lstStyle/>
          <a:p>
            <a:pPr eaLnBrk="1" hangingPunct="1"/>
            <a:r>
              <a:rPr lang="en-US" b="1" dirty="0" smtClean="0">
                <a:solidFill>
                  <a:srgbClr val="FFFF00"/>
                </a:solidFill>
              </a:rPr>
              <a:t>Locke</a:t>
            </a:r>
            <a:br>
              <a:rPr lang="en-US" b="1" dirty="0" smtClean="0">
                <a:solidFill>
                  <a:srgbClr val="FFFF00"/>
                </a:solidFill>
              </a:rPr>
            </a:br>
            <a:r>
              <a:rPr lang="en-US" b="1" dirty="0" smtClean="0">
                <a:solidFill>
                  <a:srgbClr val="FFFF00"/>
                </a:solidFill>
              </a:rPr>
              <a:t>(continued)</a:t>
            </a:r>
          </a:p>
        </p:txBody>
      </p:sp>
      <p:sp>
        <p:nvSpPr>
          <p:cNvPr id="258052" name="Rectangle 2052"/>
          <p:cNvSpPr>
            <a:spLocks noGrp="1" noChangeArrowheads="1"/>
          </p:cNvSpPr>
          <p:nvPr>
            <p:ph type="body" sz="half" idx="1"/>
          </p:nvPr>
        </p:nvSpPr>
        <p:spPr>
          <a:xfrm>
            <a:off x="3886200" y="1600200"/>
            <a:ext cx="4572000" cy="4495800"/>
          </a:xfrm>
        </p:spPr>
        <p:txBody>
          <a:bodyPr/>
          <a:lstStyle/>
          <a:p>
            <a:pPr eaLnBrk="1" hangingPunct="1"/>
            <a:r>
              <a:rPr lang="en-US" b="1" dirty="0" smtClean="0">
                <a:solidFill>
                  <a:schemeClr val="bg1"/>
                </a:solidFill>
              </a:rPr>
              <a:t>In</a:t>
            </a:r>
            <a:r>
              <a:rPr lang="en-US" b="1" i="1" dirty="0" smtClean="0">
                <a:solidFill>
                  <a:schemeClr val="bg1"/>
                </a:solidFill>
              </a:rPr>
              <a:t> Treatises of Government </a:t>
            </a:r>
            <a:r>
              <a:rPr lang="en-US" b="1" dirty="0" smtClean="0">
                <a:solidFill>
                  <a:schemeClr val="bg1"/>
                </a:solidFill>
              </a:rPr>
              <a:t>he attack </a:t>
            </a:r>
            <a:r>
              <a:rPr lang="en-US" b="1" dirty="0" err="1" smtClean="0">
                <a:solidFill>
                  <a:schemeClr val="bg1"/>
                </a:solidFill>
              </a:rPr>
              <a:t>DRo’K</a:t>
            </a:r>
            <a:r>
              <a:rPr lang="en-US" b="1" dirty="0" smtClean="0">
                <a:solidFill>
                  <a:schemeClr val="bg1"/>
                </a:solidFill>
              </a:rPr>
              <a:t> and Authoritarian Government</a:t>
            </a:r>
            <a:endParaRPr lang="en-US" b="1" i="1" dirty="0" smtClean="0">
              <a:solidFill>
                <a:schemeClr val="bg1"/>
              </a:solidFill>
            </a:endParaRPr>
          </a:p>
          <a:p>
            <a:pPr eaLnBrk="1" hangingPunct="1"/>
            <a:r>
              <a:rPr lang="en-US" b="1" dirty="0" smtClean="0">
                <a:solidFill>
                  <a:schemeClr val="bg1"/>
                </a:solidFill>
              </a:rPr>
              <a:t>Believed in Natural Rights which he defined as “Life, Liberty, and Property.”</a:t>
            </a:r>
          </a:p>
        </p:txBody>
      </p:sp>
      <p:pic>
        <p:nvPicPr>
          <p:cNvPr id="26628" name="Picture 2054" descr="locke two treatises"/>
          <p:cNvPicPr>
            <a:picLocks noChangeAspect="1" noChangeArrowheads="1"/>
          </p:cNvPicPr>
          <p:nvPr/>
        </p:nvPicPr>
        <p:blipFill>
          <a:blip r:embed="rId3" cstate="print"/>
          <a:srcRect/>
          <a:stretch>
            <a:fillRect/>
          </a:stretch>
        </p:blipFill>
        <p:spPr bwMode="auto">
          <a:xfrm>
            <a:off x="533400" y="685800"/>
            <a:ext cx="3111500"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8052">
                                            <p:txEl>
                                              <p:pRg st="0" end="0"/>
                                            </p:txEl>
                                          </p:spTgt>
                                        </p:tgtEl>
                                        <p:attrNameLst>
                                          <p:attrName>style.visibility</p:attrName>
                                        </p:attrNameLst>
                                      </p:cBhvr>
                                      <p:to>
                                        <p:strVal val="visible"/>
                                      </p:to>
                                    </p:set>
                                    <p:animEffect transition="in" filter="wipe(up)">
                                      <p:cBhvr>
                                        <p:cTn id="7" dur="500"/>
                                        <p:tgtEl>
                                          <p:spTgt spid="2580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8052">
                                            <p:txEl>
                                              <p:pRg st="1" end="1"/>
                                            </p:txEl>
                                          </p:spTgt>
                                        </p:tgtEl>
                                        <p:attrNameLst>
                                          <p:attrName>style.visibility</p:attrName>
                                        </p:attrNameLst>
                                      </p:cBhvr>
                                      <p:to>
                                        <p:strVal val="visible"/>
                                      </p:to>
                                    </p:set>
                                    <p:animEffect transition="in" filter="wipe(up)">
                                      <p:cBhvr>
                                        <p:cTn id="12" dur="500"/>
                                        <p:tgtEl>
                                          <p:spTgt spid="2580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1143000"/>
          </a:xfrm>
        </p:spPr>
        <p:txBody>
          <a:bodyPr/>
          <a:lstStyle/>
          <a:p>
            <a:pPr eaLnBrk="1" hangingPunct="1"/>
            <a:r>
              <a:rPr lang="en-US" b="1" dirty="0" smtClean="0">
                <a:solidFill>
                  <a:srgbClr val="FFFF00"/>
                </a:solidFill>
              </a:rPr>
              <a:t>Jean-Jacques Rousseau</a:t>
            </a:r>
            <a:br>
              <a:rPr lang="en-US" b="1" dirty="0" smtClean="0">
                <a:solidFill>
                  <a:srgbClr val="FFFF00"/>
                </a:solidFill>
              </a:rPr>
            </a:br>
            <a:r>
              <a:rPr lang="en-US" b="1" dirty="0" smtClean="0">
                <a:solidFill>
                  <a:srgbClr val="FFFF00"/>
                </a:solidFill>
              </a:rPr>
              <a:t>(1712</a:t>
            </a:r>
            <a:r>
              <a:rPr lang="en-US" b="1" dirty="0" smtClean="0">
                <a:solidFill>
                  <a:srgbClr val="FFFF00"/>
                </a:solidFill>
                <a:cs typeface="Times New Roman" pitchFamily="18" charset="0"/>
              </a:rPr>
              <a:t>–</a:t>
            </a:r>
            <a:r>
              <a:rPr lang="en-US" b="1" dirty="0" smtClean="0">
                <a:solidFill>
                  <a:srgbClr val="FFFF00"/>
                </a:solidFill>
              </a:rPr>
              <a:t>1778)</a:t>
            </a:r>
            <a:endParaRPr lang="en-US" b="1" i="1" dirty="0" smtClean="0">
              <a:solidFill>
                <a:srgbClr val="FFFF00"/>
              </a:solidFill>
            </a:endParaRPr>
          </a:p>
        </p:txBody>
      </p:sp>
      <p:sp>
        <p:nvSpPr>
          <p:cNvPr id="72707" name="Rectangle 3"/>
          <p:cNvSpPr>
            <a:spLocks noGrp="1" noChangeArrowheads="1"/>
          </p:cNvSpPr>
          <p:nvPr>
            <p:ph type="body" idx="1"/>
          </p:nvPr>
        </p:nvSpPr>
        <p:spPr>
          <a:xfrm>
            <a:off x="228600" y="1676400"/>
            <a:ext cx="5257800" cy="5638800"/>
          </a:xfrm>
        </p:spPr>
        <p:txBody>
          <a:bodyPr/>
          <a:lstStyle/>
          <a:p>
            <a:pPr eaLnBrk="1" hangingPunct="1"/>
            <a:r>
              <a:rPr lang="en-US" sz="3000" b="1" dirty="0" smtClean="0">
                <a:solidFill>
                  <a:schemeClr val="bg1"/>
                </a:solidFill>
              </a:rPr>
              <a:t>Believed that people are good but corrupted by society.  </a:t>
            </a:r>
          </a:p>
          <a:p>
            <a:pPr eaLnBrk="1" hangingPunct="1"/>
            <a:r>
              <a:rPr lang="en-US" sz="3000" b="1" dirty="0" smtClean="0">
                <a:solidFill>
                  <a:schemeClr val="bg1"/>
                </a:solidFill>
              </a:rPr>
              <a:t>Believed in Direct Democracy (individual vote).  </a:t>
            </a:r>
          </a:p>
          <a:p>
            <a:pPr eaLnBrk="1" hangingPunct="1"/>
            <a:r>
              <a:rPr lang="en-US" sz="3000" b="1" dirty="0" smtClean="0">
                <a:solidFill>
                  <a:schemeClr val="bg1"/>
                </a:solidFill>
              </a:rPr>
              <a:t>People are not truly free if they don’t make their own decisions. </a:t>
            </a:r>
          </a:p>
          <a:p>
            <a:pPr eaLnBrk="1" hangingPunct="1"/>
            <a:r>
              <a:rPr lang="en-US" sz="3000" b="1" i="1" dirty="0" smtClean="0">
                <a:solidFill>
                  <a:schemeClr val="bg1"/>
                </a:solidFill>
              </a:rPr>
              <a:t>The Social Contract</a:t>
            </a:r>
          </a:p>
        </p:txBody>
      </p:sp>
      <p:pic>
        <p:nvPicPr>
          <p:cNvPr id="27652" name="Picture 7" descr="rousseau3"/>
          <p:cNvPicPr>
            <a:picLocks noChangeAspect="1" noChangeArrowheads="1"/>
          </p:cNvPicPr>
          <p:nvPr/>
        </p:nvPicPr>
        <p:blipFill>
          <a:blip r:embed="rId3" cstate="print"/>
          <a:srcRect/>
          <a:stretch>
            <a:fillRect/>
          </a:stretch>
        </p:blipFill>
        <p:spPr bwMode="auto">
          <a:xfrm>
            <a:off x="5334000" y="1676400"/>
            <a:ext cx="3355975"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up)">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up)">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wipe(up)">
                                      <p:cBhvr>
                                        <p:cTn id="17" dur="500"/>
                                        <p:tgtEl>
                                          <p:spTgt spid="72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wipe(up)">
                                      <p:cBhvr>
                                        <p:cTn id="22" dur="5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dirty="0" smtClean="0">
                <a:solidFill>
                  <a:srgbClr val="FFFF00"/>
                </a:solidFill>
              </a:rPr>
              <a:t>Baron de Montesquieu</a:t>
            </a:r>
            <a:br>
              <a:rPr lang="en-US" b="1" dirty="0" smtClean="0">
                <a:solidFill>
                  <a:srgbClr val="FFFF00"/>
                </a:solidFill>
              </a:rPr>
            </a:br>
            <a:r>
              <a:rPr lang="en-US" b="1" dirty="0" smtClean="0">
                <a:solidFill>
                  <a:srgbClr val="FFFF00"/>
                </a:solidFill>
              </a:rPr>
              <a:t> (1689</a:t>
            </a:r>
            <a:r>
              <a:rPr lang="en-US" b="1" dirty="0" smtClean="0">
                <a:solidFill>
                  <a:srgbClr val="FFFF00"/>
                </a:solidFill>
                <a:cs typeface="Times New Roman" pitchFamily="18" charset="0"/>
              </a:rPr>
              <a:t>–1755)</a:t>
            </a:r>
            <a:r>
              <a:rPr lang="en-US" b="1" dirty="0" smtClean="0">
                <a:solidFill>
                  <a:srgbClr val="FFFF00"/>
                </a:solidFill>
              </a:rPr>
              <a:t>	</a:t>
            </a:r>
          </a:p>
        </p:txBody>
      </p:sp>
      <p:sp>
        <p:nvSpPr>
          <p:cNvPr id="76808" name="Rectangle 8"/>
          <p:cNvSpPr>
            <a:spLocks noChangeArrowheads="1"/>
          </p:cNvSpPr>
          <p:nvPr/>
        </p:nvSpPr>
        <p:spPr bwMode="auto">
          <a:xfrm>
            <a:off x="4267200" y="1981200"/>
            <a:ext cx="4648200" cy="4114800"/>
          </a:xfrm>
          <a:prstGeom prst="rect">
            <a:avLst/>
          </a:prstGeom>
          <a:noFill/>
          <a:ln w="9525">
            <a:noFill/>
            <a:miter lim="800000"/>
            <a:headEnd/>
            <a:tailEnd/>
          </a:ln>
        </p:spPr>
        <p:txBody>
          <a:bodyPr/>
          <a:lstStyle/>
          <a:p>
            <a:pPr marL="342900" indent="-342900">
              <a:buFontTx/>
              <a:buChar char="•"/>
            </a:pPr>
            <a:r>
              <a:rPr lang="en-US" sz="3200" b="1" dirty="0">
                <a:solidFill>
                  <a:schemeClr val="bg1"/>
                </a:solidFill>
              </a:rPr>
              <a:t>Developed the idea of     separation of powers.  </a:t>
            </a:r>
          </a:p>
          <a:p>
            <a:pPr marL="342900" indent="-342900">
              <a:buFontTx/>
              <a:buChar char="•"/>
            </a:pPr>
            <a:endParaRPr lang="en-US" sz="3200" b="1" dirty="0">
              <a:solidFill>
                <a:schemeClr val="bg1"/>
              </a:solidFill>
            </a:endParaRPr>
          </a:p>
          <a:p>
            <a:pPr marL="342900" indent="-342900">
              <a:buFontTx/>
              <a:buChar char="•"/>
            </a:pPr>
            <a:r>
              <a:rPr lang="en-US" sz="2800" b="1" i="1" dirty="0">
                <a:solidFill>
                  <a:schemeClr val="bg1"/>
                </a:solidFill>
              </a:rPr>
              <a:t>The Spirit of the Laws</a:t>
            </a:r>
            <a:r>
              <a:rPr lang="en-US" sz="3200" b="1" dirty="0">
                <a:solidFill>
                  <a:schemeClr val="bg1"/>
                </a:solidFill>
              </a:rPr>
              <a:t> states that governmental power should be balanced among three branches.  </a:t>
            </a:r>
          </a:p>
          <a:p>
            <a:pPr marL="342900" indent="-342900"/>
            <a:r>
              <a:rPr lang="en-US" sz="3200" b="1" dirty="0">
                <a:solidFill>
                  <a:schemeClr val="bg1"/>
                </a:solidFill>
              </a:rPr>
              <a:t>	</a:t>
            </a:r>
          </a:p>
          <a:p>
            <a:pPr marL="342900" indent="-342900">
              <a:spcBef>
                <a:spcPct val="20000"/>
              </a:spcBef>
              <a:buFontTx/>
              <a:buChar char="•"/>
            </a:pPr>
            <a:endParaRPr lang="en-US" sz="2800" b="1" i="1" dirty="0">
              <a:solidFill>
                <a:schemeClr val="bg1"/>
              </a:solidFill>
            </a:endParaRPr>
          </a:p>
        </p:txBody>
      </p:sp>
      <p:pic>
        <p:nvPicPr>
          <p:cNvPr id="28676" name="Picture 9" descr="Montesquieu2"/>
          <p:cNvPicPr>
            <a:picLocks noChangeAspect="1" noChangeArrowheads="1"/>
          </p:cNvPicPr>
          <p:nvPr/>
        </p:nvPicPr>
        <p:blipFill>
          <a:blip r:embed="rId3" cstate="print"/>
          <a:srcRect/>
          <a:stretch>
            <a:fillRect/>
          </a:stretch>
        </p:blipFill>
        <p:spPr bwMode="auto">
          <a:xfrm>
            <a:off x="533400" y="2133600"/>
            <a:ext cx="3965575"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6808">
                                            <p:txEl>
                                              <p:pRg st="0" end="0"/>
                                            </p:txEl>
                                          </p:spTgt>
                                        </p:tgtEl>
                                        <p:attrNameLst>
                                          <p:attrName>style.visibility</p:attrName>
                                        </p:attrNameLst>
                                      </p:cBhvr>
                                      <p:to>
                                        <p:strVal val="visible"/>
                                      </p:to>
                                    </p:set>
                                    <p:animEffect transition="in" filter="wipe(up)">
                                      <p:cBhvr>
                                        <p:cTn id="7" dur="500"/>
                                        <p:tgtEl>
                                          <p:spTgt spid="768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6808">
                                            <p:txEl>
                                              <p:pRg st="2" end="2"/>
                                            </p:txEl>
                                          </p:spTgt>
                                        </p:tgtEl>
                                        <p:attrNameLst>
                                          <p:attrName>style.visibility</p:attrName>
                                        </p:attrNameLst>
                                      </p:cBhvr>
                                      <p:to>
                                        <p:strVal val="visible"/>
                                      </p:to>
                                    </p:set>
                                    <p:animEffect transition="in" filter="wipe(up)">
                                      <p:cBhvr>
                                        <p:cTn id="12" dur="500"/>
                                        <p:tgtEl>
                                          <p:spTgt spid="7680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6808">
                                            <p:txEl>
                                              <p:pRg st="3" end="3"/>
                                            </p:txEl>
                                          </p:spTgt>
                                        </p:tgtEl>
                                        <p:attrNameLst>
                                          <p:attrName>style.visibility</p:attrName>
                                        </p:attrNameLst>
                                      </p:cBhvr>
                                      <p:to>
                                        <p:strVal val="visible"/>
                                      </p:to>
                                    </p:set>
                                    <p:animEffect transition="in" filter="wipe(up)">
                                      <p:cBhvr>
                                        <p:cTn id="17" dur="500"/>
                                        <p:tgtEl>
                                          <p:spTgt spid="768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1624</Words>
  <Application>Microsoft Office PowerPoint</Application>
  <PresentationFormat>On-screen Show (4:3)</PresentationFormat>
  <Paragraphs>77</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Enlightenment Thinkers</vt:lpstr>
      <vt:lpstr>René Descartes (1596–1650)</vt:lpstr>
      <vt:lpstr>Voltaire (1694–1778)</vt:lpstr>
      <vt:lpstr>Voltaire (con’t)</vt:lpstr>
      <vt:lpstr>Thomas Hobbes (1588–1679)</vt:lpstr>
      <vt:lpstr>John Locke (1632–1704)</vt:lpstr>
      <vt:lpstr>Locke (continued)</vt:lpstr>
      <vt:lpstr>Jean-Jacques Rousseau (1712–1778)</vt:lpstr>
      <vt:lpstr>Baron de Montesquieu  (1689–1755) </vt:lpstr>
      <vt:lpstr>Montesquieu (continued)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dc:creator>
  <cp:lastModifiedBy>Charles</cp:lastModifiedBy>
  <cp:revision>3</cp:revision>
  <dcterms:created xsi:type="dcterms:W3CDTF">2013-01-08T18:35:01Z</dcterms:created>
  <dcterms:modified xsi:type="dcterms:W3CDTF">2013-07-16T17:39:02Z</dcterms:modified>
</cp:coreProperties>
</file>