
<file path=[Content_Types].xml><?xml version="1.0" encoding="utf-8"?>
<Types xmlns="http://schemas.openxmlformats.org/package/2006/content-types">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33CC54-225B-47E4-ACAA-6A1983AAD679}" type="datetimeFigureOut">
              <a:rPr lang="en-US" smtClean="0"/>
              <a:pPr/>
              <a:t>7/16/2013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6EF71E-1B3E-4C26-B275-CEFF6DF963A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r>
              <a:rPr lang="en-US"/>
              <a:t>S</a:t>
            </a:r>
            <a:fld id="{768BA932-45DB-4DFE-B98E-4611B12BC8E1}" type="slidenum">
              <a:rPr lang="en-US"/>
              <a:pPr/>
              <a:t>2</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smtClean="0">
                <a:cs typeface="Times New Roman" pitchFamily="18" charset="0"/>
              </a:rPr>
              <a:t>One of the offshoots of Enlightenment philosophy was a changed view of the role of women in society. Enlightenment thinkers held reason supreme and valued education as the best way to develop a person. They also viewed education as crucial for moral development and for society to function as close to ideal as possible. Many thinkers, therefore, advocated education for women; however, they differed on the specific things they believed women should be taught, and most male thinkers did not extend their arguments to advocate full equality for women. Not surprisingly, some women disagreed with this position and wrote important works advocating equality for women.</a:t>
            </a: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r>
              <a:rPr lang="en-US"/>
              <a:t>S</a:t>
            </a:r>
            <a:fld id="{EC82C735-3A9E-4882-9077-588CD4EF43A2}" type="slidenum">
              <a:rPr lang="en-US"/>
              <a:pPr/>
              <a:t>3</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r>
              <a:rPr lang="en-US" smtClean="0">
                <a:cs typeface="Times New Roman" pitchFamily="18" charset="0"/>
              </a:rPr>
              <a:t>During the early days of the French Revolution, the National Assembly adopted the Declaration of the Rights of Man. The document drew equally upon Enlightenment ideas and current events at the time to make statements both about basic political rights and the particular abuses which many had suffered under the rule of Louis XVI. </a:t>
            </a:r>
          </a:p>
          <a:p>
            <a:pPr eaLnBrk="1" hangingPunct="1"/>
            <a:endParaRPr lang="en-US" smtClean="0">
              <a:cs typeface="Times New Roman" pitchFamily="18" charset="0"/>
            </a:endParaRPr>
          </a:p>
          <a:p>
            <a:pPr eaLnBrk="1" hangingPunct="1"/>
            <a:r>
              <a:rPr lang="en-US" smtClean="0">
                <a:cs typeface="Times New Roman" pitchFamily="18" charset="0"/>
              </a:rPr>
              <a:t>In 1792, Mary Wollstonecraft,</a:t>
            </a:r>
            <a:r>
              <a:rPr lang="en-US" smtClean="0"/>
              <a:t> a teacher and writer from Great Britain, composed </a:t>
            </a:r>
            <a:r>
              <a:rPr lang="en-US" i="1" smtClean="0"/>
              <a:t>A Vindication of the Rights of Women.</a:t>
            </a:r>
            <a:r>
              <a:rPr lang="en-US" smtClean="0"/>
              <a:t> Wollstonecraft had been living in Paris during the French Revolution and knew many of its leaders. The publication of the </a:t>
            </a:r>
            <a:r>
              <a:rPr lang="en-US" i="1" smtClean="0"/>
              <a:t>Declaration</a:t>
            </a:r>
            <a:r>
              <a:rPr lang="en-US" smtClean="0"/>
              <a:t> prompted her to outline her philosophy on the inequalities that existed between the sexes. She was disheartened by the fact that in spite of their belief in equality, the leaders of the Revolution did not extend that equality to women. She saw this as hypocritical and hoped her work would convince French leaders (especially Talleyrand, to whom she dedicated the book) to recognize that women had the same natural rights and intellectual capacity as men.</a:t>
            </a:r>
            <a:endParaRPr lang="en-US" smtClean="0">
              <a:cs typeface="Times New Roman" pitchFamily="18" charset="0"/>
            </a:endParaRP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r>
              <a:rPr lang="en-US"/>
              <a:t>S</a:t>
            </a:r>
            <a:fld id="{B7B503F1-84AB-40D8-B4B7-CA75D89F8D42}" type="slidenum">
              <a:rPr lang="en-US"/>
              <a:pPr/>
              <a:t>4</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r>
              <a:rPr lang="en-US" smtClean="0"/>
              <a:t>Wollstonecraft believed women were kept in ignorance “under the specious name of innocence.” She refers here to a common argument of the time which held that women should not be educated because it would ruin their natural “innocence” and have a detrimental effect on their character. She felt that denying education to women would deprive them of the tools they needed to properly exercise their reason. </a:t>
            </a:r>
          </a:p>
          <a:p>
            <a:pPr eaLnBrk="1" hangingPunct="1"/>
            <a:endParaRPr lang="en-US" smtClean="0"/>
          </a:p>
          <a:p>
            <a:pPr eaLnBrk="1" hangingPunct="1"/>
            <a:r>
              <a:rPr lang="en-US" smtClean="0"/>
              <a:t>In the first chapter of her book, Wollstonecraft proclaimed, “It is time to effect a revolution in female manners—time to restore to them their lost dignity—and make them, as a part of the human species, labour by reforming themselves to reform the world.” Many regard </a:t>
            </a:r>
            <a:r>
              <a:rPr lang="en-US" i="1" smtClean="0"/>
              <a:t>A Vindication of the Rights of Women</a:t>
            </a:r>
            <a:r>
              <a:rPr lang="en-US" smtClean="0"/>
              <a:t> as marking the beginning of the modern women’s rights movement.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r>
              <a:rPr lang="en-US"/>
              <a:t>S</a:t>
            </a:r>
            <a:fld id="{A7A9117D-85C3-4EDA-969D-F33E60CA805B}" type="slidenum">
              <a:rPr lang="en-US"/>
              <a:pPr/>
              <a:t>5</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smtClean="0">
                <a:cs typeface="Times New Roman" pitchFamily="18" charset="0"/>
              </a:rPr>
              <a:t>Olympe de Gouges also lived in Paris during the French Revolution and also produced a response to the </a:t>
            </a:r>
            <a:r>
              <a:rPr lang="en-US" i="1" smtClean="0">
                <a:cs typeface="Times New Roman" pitchFamily="18" charset="0"/>
              </a:rPr>
              <a:t>Declaration of the Rights of Man</a:t>
            </a:r>
            <a:r>
              <a:rPr lang="en-US" smtClean="0">
                <a:cs typeface="Times New Roman" pitchFamily="18" charset="0"/>
              </a:rPr>
              <a:t>. Her 1791 work, </a:t>
            </a:r>
            <a:r>
              <a:rPr lang="en-US" i="1" smtClean="0">
                <a:cs typeface="Times New Roman" pitchFamily="18" charset="0"/>
              </a:rPr>
              <a:t>The Rights of Women,</a:t>
            </a:r>
            <a:r>
              <a:rPr lang="en-US" smtClean="0">
                <a:cs typeface="Times New Roman" pitchFamily="18" charset="0"/>
              </a:rPr>
              <a:t> criticized the leaders of the Revolution for continuing to “oppress” women even though they had just been freed from oppression themselves. The heart of </a:t>
            </a:r>
            <a:r>
              <a:rPr lang="en-US" i="1" smtClean="0">
                <a:cs typeface="Times New Roman" pitchFamily="18" charset="0"/>
              </a:rPr>
              <a:t>The Rights of Women</a:t>
            </a:r>
            <a:r>
              <a:rPr lang="en-US" smtClean="0">
                <a:cs typeface="Times New Roman" pitchFamily="18" charset="0"/>
              </a:rPr>
              <a:t> consisted of a “Declaration of the Rights of Woman and the Female Citizen” that mimicked the language of the Declaration. For example, while Article 1 of the original Declaration stated that, “Men are born and remain free and equal in rights. Social distinctions may be founded only upon the general good.” Article 1 of de Gouges’ declaration says, “Woman is born free and lives equal to man in her rights. Social distinctions can be based only on the common utility.” </a:t>
            </a:r>
          </a:p>
          <a:p>
            <a:pPr eaLnBrk="1" hangingPunct="1"/>
            <a:endParaRPr lang="en-US" smtClean="0">
              <a:cs typeface="Times New Roman" pitchFamily="18" charset="0"/>
            </a:endParaRPr>
          </a:p>
          <a:p>
            <a:pPr eaLnBrk="1" hangingPunct="1"/>
            <a:r>
              <a:rPr lang="en-US" smtClean="0">
                <a:cs typeface="Times New Roman" pitchFamily="18" charset="0"/>
              </a:rPr>
              <a:t>De Gouges also included a form for a “Social Contract Between Men and Women.” Much more strident in tone than Wollstonecraft, de Gouges urged women to “wake up” and “discover your rights.” She harshly criticized the Revolution, asking, “Oh, women, women! When will you cease to be blind? What advantage have you received from the Revolution? A more pronounced scorn, a more marked disdain.” She also decried the bloodshed of the Revolution, which led many to label her as a reactionary. In 1793, she was guillotined. </a:t>
            </a: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16814D58-56A5-4928-B150-879E60E2B04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a:prstGeom prst="rect">
            <a:avLst/>
          </a:prstGeo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F049968F-5953-4D92-800D-CF104F0AE09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a:prstGeom prst="rect">
            <a:avLst/>
          </a:prstGeom>
        </p:spPr>
        <p:txBody>
          <a:bodyPr/>
          <a:lstStyle/>
          <a:p>
            <a:pPr lvl="0"/>
            <a:endParaRPr lang="en-US" noProof="0" smtClean="0"/>
          </a:p>
        </p:txBody>
      </p:sp>
      <p:sp>
        <p:nvSpPr>
          <p:cNvPr id="5" name="Date Placeholder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9113E149-6D06-492A-B813-4763B2129AE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CVHS PPT.jpg"/>
          <p:cNvPicPr>
            <a:picLocks noChangeAspect="1"/>
          </p:cNvPicPr>
          <p:nvPr userDrawn="1"/>
        </p:nvPicPr>
        <p:blipFill>
          <a:blip r:embed="rId6" cstate="print"/>
          <a:stretch>
            <a:fillRect/>
          </a:stretch>
        </p:blipFill>
        <p:spPr>
          <a:xfrm>
            <a:off x="1"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914400"/>
            <a:ext cx="7772400" cy="3139321"/>
          </a:xfrm>
          <a:prstGeom prst="rect">
            <a:avLst/>
          </a:prstGeom>
          <a:noFill/>
        </p:spPr>
        <p:txBody>
          <a:bodyPr wrap="square" rtlCol="0">
            <a:spAutoFit/>
          </a:bodyPr>
          <a:lstStyle/>
          <a:p>
            <a:pPr algn="ctr"/>
            <a:r>
              <a:rPr lang="en-US" sz="6600" b="1" dirty="0" smtClean="0">
                <a:solidFill>
                  <a:srgbClr val="FFFF00"/>
                </a:solidFill>
              </a:rPr>
              <a:t>Women and the Enlightenment</a:t>
            </a:r>
          </a:p>
          <a:p>
            <a:pPr algn="ctr"/>
            <a:endParaRPr lang="en-US" sz="6600" b="1"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b="1" dirty="0" smtClean="0">
                <a:solidFill>
                  <a:srgbClr val="FFFF00"/>
                </a:solidFill>
              </a:rPr>
              <a:t>Women and the Enlightenment </a:t>
            </a:r>
          </a:p>
        </p:txBody>
      </p:sp>
      <p:sp>
        <p:nvSpPr>
          <p:cNvPr id="94211" name="Rectangle 3"/>
          <p:cNvSpPr>
            <a:spLocks noGrp="1" noChangeArrowheads="1"/>
          </p:cNvSpPr>
          <p:nvPr>
            <p:ph type="body" idx="1"/>
          </p:nvPr>
        </p:nvSpPr>
        <p:spPr>
          <a:xfrm>
            <a:off x="3200400" y="1828800"/>
            <a:ext cx="2819400" cy="4191000"/>
          </a:xfrm>
        </p:spPr>
        <p:txBody>
          <a:bodyPr/>
          <a:lstStyle/>
          <a:p>
            <a:pPr algn="ctr" eaLnBrk="1" hangingPunct="1"/>
            <a:r>
              <a:rPr lang="en-US" b="1" dirty="0" smtClean="0">
                <a:solidFill>
                  <a:schemeClr val="bg1"/>
                </a:solidFill>
              </a:rPr>
              <a:t>Changing views of women’s role in society</a:t>
            </a:r>
          </a:p>
          <a:p>
            <a:pPr algn="ctr" eaLnBrk="1" hangingPunct="1"/>
            <a:r>
              <a:rPr lang="en-US" b="1" dirty="0" smtClean="0">
                <a:solidFill>
                  <a:schemeClr val="bg1"/>
                </a:solidFill>
              </a:rPr>
              <a:t>Role of education</a:t>
            </a:r>
          </a:p>
          <a:p>
            <a:pPr algn="ctr" eaLnBrk="1" hangingPunct="1"/>
            <a:r>
              <a:rPr lang="en-US" b="1" dirty="0" smtClean="0">
                <a:solidFill>
                  <a:schemeClr val="bg1"/>
                </a:solidFill>
              </a:rPr>
              <a:t>Equality </a:t>
            </a:r>
          </a:p>
        </p:txBody>
      </p:sp>
      <p:pic>
        <p:nvPicPr>
          <p:cNvPr id="30724" name="Picture 5" descr="wollstonecraft"/>
          <p:cNvPicPr>
            <a:picLocks noChangeAspect="1" noChangeArrowheads="1"/>
          </p:cNvPicPr>
          <p:nvPr/>
        </p:nvPicPr>
        <p:blipFill>
          <a:blip r:embed="rId3" cstate="print"/>
          <a:srcRect/>
          <a:stretch>
            <a:fillRect/>
          </a:stretch>
        </p:blipFill>
        <p:spPr bwMode="auto">
          <a:xfrm>
            <a:off x="457200" y="1295400"/>
            <a:ext cx="2740025" cy="3200400"/>
          </a:xfrm>
          <a:prstGeom prst="rect">
            <a:avLst/>
          </a:prstGeom>
          <a:noFill/>
          <a:ln w="9525">
            <a:noFill/>
            <a:miter lim="800000"/>
            <a:headEnd/>
            <a:tailEnd/>
          </a:ln>
        </p:spPr>
      </p:pic>
      <p:pic>
        <p:nvPicPr>
          <p:cNvPr id="30725" name="Picture 6" descr="olympe_de_gouges"/>
          <p:cNvPicPr>
            <a:picLocks noChangeAspect="1" noChangeArrowheads="1"/>
          </p:cNvPicPr>
          <p:nvPr/>
        </p:nvPicPr>
        <p:blipFill>
          <a:blip r:embed="rId4" cstate="print"/>
          <a:srcRect/>
          <a:stretch>
            <a:fillRect/>
          </a:stretch>
        </p:blipFill>
        <p:spPr bwMode="auto">
          <a:xfrm>
            <a:off x="6019800" y="2743200"/>
            <a:ext cx="2547937" cy="3200400"/>
          </a:xfrm>
          <a:prstGeom prst="rect">
            <a:avLst/>
          </a:prstGeom>
          <a:noFill/>
          <a:ln w="9525">
            <a:noFill/>
            <a:miter lim="800000"/>
            <a:headEnd/>
            <a:tailEnd/>
          </a:ln>
        </p:spPr>
      </p:pic>
      <p:sp>
        <p:nvSpPr>
          <p:cNvPr id="30726" name="Text Box 7"/>
          <p:cNvSpPr txBox="1">
            <a:spLocks noChangeArrowheads="1"/>
          </p:cNvSpPr>
          <p:nvPr/>
        </p:nvSpPr>
        <p:spPr bwMode="auto">
          <a:xfrm>
            <a:off x="609600" y="4495800"/>
            <a:ext cx="2362200" cy="366713"/>
          </a:xfrm>
          <a:prstGeom prst="rect">
            <a:avLst/>
          </a:prstGeom>
          <a:noFill/>
          <a:ln w="9525">
            <a:noFill/>
            <a:miter lim="800000"/>
            <a:headEnd/>
            <a:tailEnd/>
          </a:ln>
        </p:spPr>
        <p:txBody>
          <a:bodyPr>
            <a:spAutoFit/>
          </a:bodyPr>
          <a:lstStyle/>
          <a:p>
            <a:pPr algn="ctr">
              <a:spcBef>
                <a:spcPct val="50000"/>
              </a:spcBef>
            </a:pPr>
            <a:r>
              <a:rPr lang="en-US" sz="1800" b="1" i="1" dirty="0">
                <a:solidFill>
                  <a:schemeClr val="bg1"/>
                </a:solidFill>
              </a:rPr>
              <a:t>Mary Wollstonecraft</a:t>
            </a:r>
          </a:p>
        </p:txBody>
      </p:sp>
      <p:sp>
        <p:nvSpPr>
          <p:cNvPr id="30727" name="Text Box 8"/>
          <p:cNvSpPr txBox="1">
            <a:spLocks noChangeArrowheads="1"/>
          </p:cNvSpPr>
          <p:nvPr/>
        </p:nvSpPr>
        <p:spPr bwMode="auto">
          <a:xfrm>
            <a:off x="6172200" y="2362200"/>
            <a:ext cx="2362200" cy="366713"/>
          </a:xfrm>
          <a:prstGeom prst="rect">
            <a:avLst/>
          </a:prstGeom>
          <a:noFill/>
          <a:ln w="9525">
            <a:noFill/>
            <a:miter lim="800000"/>
            <a:headEnd/>
            <a:tailEnd/>
          </a:ln>
        </p:spPr>
        <p:txBody>
          <a:bodyPr>
            <a:spAutoFit/>
          </a:bodyPr>
          <a:lstStyle/>
          <a:p>
            <a:pPr algn="ctr">
              <a:spcBef>
                <a:spcPct val="50000"/>
              </a:spcBef>
            </a:pPr>
            <a:r>
              <a:rPr lang="en-US" sz="1800" b="1" i="1" dirty="0" err="1">
                <a:solidFill>
                  <a:schemeClr val="bg1"/>
                </a:solidFill>
              </a:rPr>
              <a:t>Olympe</a:t>
            </a:r>
            <a:r>
              <a:rPr lang="en-US" sz="1800" b="1" i="1" dirty="0">
                <a:solidFill>
                  <a:schemeClr val="bg1"/>
                </a:solidFill>
              </a:rPr>
              <a:t> de Gouges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wipe(up)">
                                      <p:cBhvr>
                                        <p:cTn id="7" dur="500"/>
                                        <p:tgtEl>
                                          <p:spTgt spid="942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4211">
                                            <p:txEl>
                                              <p:pRg st="1" end="1"/>
                                            </p:txEl>
                                          </p:spTgt>
                                        </p:tgtEl>
                                        <p:attrNameLst>
                                          <p:attrName>style.visibility</p:attrName>
                                        </p:attrNameLst>
                                      </p:cBhvr>
                                      <p:to>
                                        <p:strVal val="visible"/>
                                      </p:to>
                                    </p:set>
                                    <p:animEffect transition="in" filter="wipe(up)">
                                      <p:cBhvr>
                                        <p:cTn id="12" dur="500"/>
                                        <p:tgtEl>
                                          <p:spTgt spid="942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4211">
                                            <p:txEl>
                                              <p:pRg st="2" end="2"/>
                                            </p:txEl>
                                          </p:spTgt>
                                        </p:tgtEl>
                                        <p:attrNameLst>
                                          <p:attrName>style.visibility</p:attrName>
                                        </p:attrNameLst>
                                      </p:cBhvr>
                                      <p:to>
                                        <p:strVal val="visible"/>
                                      </p:to>
                                    </p:set>
                                    <p:animEffect transition="in" filter="wipe(up)">
                                      <p:cBhvr>
                                        <p:cTn id="17" dur="500"/>
                                        <p:tgtEl>
                                          <p:spTgt spid="942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b="1" dirty="0" smtClean="0">
                <a:solidFill>
                  <a:srgbClr val="FFFF00"/>
                </a:solidFill>
              </a:rPr>
              <a:t>Mary Wollstonecraft</a:t>
            </a:r>
          </a:p>
        </p:txBody>
      </p:sp>
      <p:sp>
        <p:nvSpPr>
          <p:cNvPr id="21508" name="Rectangle 4"/>
          <p:cNvSpPr>
            <a:spLocks noGrp="1" noChangeArrowheads="1"/>
          </p:cNvSpPr>
          <p:nvPr>
            <p:ph type="body" sz="half" idx="2"/>
          </p:nvPr>
        </p:nvSpPr>
        <p:spPr/>
        <p:txBody>
          <a:bodyPr/>
          <a:lstStyle/>
          <a:p>
            <a:pPr eaLnBrk="1" hangingPunct="1"/>
            <a:r>
              <a:rPr lang="en-US" sz="2800" b="1" dirty="0" smtClean="0">
                <a:solidFill>
                  <a:schemeClr val="bg1"/>
                </a:solidFill>
              </a:rPr>
              <a:t>A Vindication of the Rights of Women.</a:t>
            </a:r>
          </a:p>
          <a:p>
            <a:pPr eaLnBrk="1" hangingPunct="1"/>
            <a:r>
              <a:rPr lang="en-US" sz="2800" b="1" dirty="0" smtClean="0">
                <a:solidFill>
                  <a:schemeClr val="bg1"/>
                </a:solidFill>
              </a:rPr>
              <a:t>Believed that equal rights should be extended to women.</a:t>
            </a:r>
          </a:p>
          <a:p>
            <a:pPr eaLnBrk="1" hangingPunct="1"/>
            <a:r>
              <a:rPr lang="en-US" sz="2800" b="1" dirty="0" smtClean="0">
                <a:solidFill>
                  <a:schemeClr val="bg1"/>
                </a:solidFill>
              </a:rPr>
              <a:t>Had the same natural rights and intellectual capacity as men.</a:t>
            </a:r>
          </a:p>
        </p:txBody>
      </p:sp>
      <p:pic>
        <p:nvPicPr>
          <p:cNvPr id="31748" name="Picture 6" descr="wollstonecraft"/>
          <p:cNvPicPr>
            <a:picLocks noChangeAspect="1" noChangeArrowheads="1"/>
          </p:cNvPicPr>
          <p:nvPr/>
        </p:nvPicPr>
        <p:blipFill>
          <a:blip r:embed="rId3" cstate="print"/>
          <a:srcRect/>
          <a:stretch>
            <a:fillRect/>
          </a:stretch>
        </p:blipFill>
        <p:spPr bwMode="auto">
          <a:xfrm>
            <a:off x="381000" y="1676400"/>
            <a:ext cx="3914775" cy="457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animEffect transition="in" filter="wipe(up)">
                                      <p:cBhvr>
                                        <p:cTn id="7" dur="500"/>
                                        <p:tgtEl>
                                          <p:spTgt spid="2150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508">
                                            <p:txEl>
                                              <p:pRg st="1" end="1"/>
                                            </p:txEl>
                                          </p:spTgt>
                                        </p:tgtEl>
                                        <p:attrNameLst>
                                          <p:attrName>style.visibility</p:attrName>
                                        </p:attrNameLst>
                                      </p:cBhvr>
                                      <p:to>
                                        <p:strVal val="visible"/>
                                      </p:to>
                                    </p:set>
                                    <p:animEffect transition="in" filter="wipe(up)">
                                      <p:cBhvr>
                                        <p:cTn id="12" dur="500"/>
                                        <p:tgtEl>
                                          <p:spTgt spid="2150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508">
                                            <p:txEl>
                                              <p:pRg st="2" end="2"/>
                                            </p:txEl>
                                          </p:spTgt>
                                        </p:tgtEl>
                                        <p:attrNameLst>
                                          <p:attrName>style.visibility</p:attrName>
                                        </p:attrNameLst>
                                      </p:cBhvr>
                                      <p:to>
                                        <p:strVal val="visible"/>
                                      </p:to>
                                    </p:set>
                                    <p:animEffect transition="in" filter="wipe(up)">
                                      <p:cBhvr>
                                        <p:cTn id="17" dur="500"/>
                                        <p:tgtEl>
                                          <p:spTgt spid="2150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762000"/>
            <a:ext cx="7772400" cy="685800"/>
          </a:xfrm>
        </p:spPr>
        <p:txBody>
          <a:bodyPr/>
          <a:lstStyle/>
          <a:p>
            <a:pPr eaLnBrk="1" hangingPunct="1"/>
            <a:r>
              <a:rPr lang="en-US" b="1" dirty="0" smtClean="0">
                <a:solidFill>
                  <a:srgbClr val="FFFF00"/>
                </a:solidFill>
              </a:rPr>
              <a:t>Wollstonecraft (continued)</a:t>
            </a:r>
          </a:p>
        </p:txBody>
      </p:sp>
      <p:sp>
        <p:nvSpPr>
          <p:cNvPr id="262147" name="Rectangle 3"/>
          <p:cNvSpPr>
            <a:spLocks noGrp="1" noChangeArrowheads="1"/>
          </p:cNvSpPr>
          <p:nvPr>
            <p:ph type="body" sz="half" idx="2"/>
          </p:nvPr>
        </p:nvSpPr>
        <p:spPr>
          <a:xfrm>
            <a:off x="4648200" y="1143000"/>
            <a:ext cx="3810000" cy="4114800"/>
          </a:xfrm>
        </p:spPr>
        <p:txBody>
          <a:bodyPr/>
          <a:lstStyle/>
          <a:p>
            <a:pPr algn="ctr" eaLnBrk="1" hangingPunct="1">
              <a:buFontTx/>
              <a:buNone/>
            </a:pPr>
            <a:endParaRPr lang="en-US" sz="4400" b="1" dirty="0" smtClean="0">
              <a:solidFill>
                <a:schemeClr val="bg1"/>
              </a:solidFill>
            </a:endParaRPr>
          </a:p>
          <a:p>
            <a:pPr algn="ctr" eaLnBrk="1" hangingPunct="1"/>
            <a:r>
              <a:rPr lang="en-US" sz="4400" b="1" dirty="0" smtClean="0">
                <a:solidFill>
                  <a:schemeClr val="bg1"/>
                </a:solidFill>
              </a:rPr>
              <a:t>The start of modern Women’s rights movement</a:t>
            </a:r>
          </a:p>
        </p:txBody>
      </p:sp>
      <p:pic>
        <p:nvPicPr>
          <p:cNvPr id="32772" name="Picture 5" descr="Wollstonecraft education"/>
          <p:cNvPicPr>
            <a:picLocks noChangeAspect="1" noChangeArrowheads="1"/>
          </p:cNvPicPr>
          <p:nvPr/>
        </p:nvPicPr>
        <p:blipFill>
          <a:blip r:embed="rId3" cstate="print"/>
          <a:srcRect/>
          <a:stretch>
            <a:fillRect/>
          </a:stretch>
        </p:blipFill>
        <p:spPr bwMode="auto">
          <a:xfrm>
            <a:off x="533400" y="1447800"/>
            <a:ext cx="3125788" cy="4962525"/>
          </a:xfrm>
          <a:prstGeom prst="rect">
            <a:avLst/>
          </a:prstGeom>
          <a:noFill/>
          <a:ln w="9525">
            <a:noFill/>
            <a:miter lim="800000"/>
            <a:headEnd/>
            <a:tailEnd/>
          </a:ln>
        </p:spPr>
      </p:pic>
      <p:sp>
        <p:nvSpPr>
          <p:cNvPr id="32773" name="Text Box 6"/>
          <p:cNvSpPr txBox="1">
            <a:spLocks noChangeArrowheads="1"/>
          </p:cNvSpPr>
          <p:nvPr/>
        </p:nvSpPr>
        <p:spPr bwMode="auto">
          <a:xfrm>
            <a:off x="3581400" y="4800600"/>
            <a:ext cx="2209800" cy="2438400"/>
          </a:xfrm>
          <a:prstGeom prst="rect">
            <a:avLst/>
          </a:prstGeom>
          <a:noFill/>
          <a:ln w="9525">
            <a:noFill/>
            <a:miter lim="800000"/>
            <a:headEnd/>
            <a:tailEnd/>
          </a:ln>
        </p:spPr>
        <p:txBody>
          <a:bodyPr/>
          <a:lstStyle/>
          <a:p>
            <a:pPr>
              <a:spcBef>
                <a:spcPct val="50000"/>
              </a:spcBef>
            </a:pPr>
            <a:r>
              <a:rPr lang="en-US" sz="1800" b="1" i="1" dirty="0">
                <a:solidFill>
                  <a:schemeClr val="bg1"/>
                </a:solidFill>
              </a:rPr>
              <a:t>Title page of Wollstonecraft’s Thoughts on the Education of Daughters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62147">
                                            <p:txEl>
                                              <p:pRg st="1" end="1"/>
                                            </p:txEl>
                                          </p:spTgt>
                                        </p:tgtEl>
                                        <p:attrNameLst>
                                          <p:attrName>style.visibility</p:attrName>
                                        </p:attrNameLst>
                                      </p:cBhvr>
                                      <p:to>
                                        <p:strVal val="visible"/>
                                      </p:to>
                                    </p:set>
                                    <p:animEffect transition="in" filter="wipe(up)">
                                      <p:cBhvr>
                                        <p:cTn id="7" dur="500"/>
                                        <p:tgtEl>
                                          <p:spTgt spid="262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457200"/>
            <a:ext cx="7772400" cy="1143000"/>
          </a:xfrm>
        </p:spPr>
        <p:txBody>
          <a:bodyPr/>
          <a:lstStyle/>
          <a:p>
            <a:pPr eaLnBrk="1" hangingPunct="1"/>
            <a:r>
              <a:rPr lang="en-US" b="1" dirty="0" err="1" smtClean="0">
                <a:solidFill>
                  <a:srgbClr val="FFFF00"/>
                </a:solidFill>
              </a:rPr>
              <a:t>Olympe</a:t>
            </a:r>
            <a:r>
              <a:rPr lang="en-US" b="1" dirty="0" smtClean="0">
                <a:solidFill>
                  <a:srgbClr val="FFFF00"/>
                </a:solidFill>
              </a:rPr>
              <a:t> De Gouges</a:t>
            </a:r>
          </a:p>
        </p:txBody>
      </p:sp>
      <p:sp>
        <p:nvSpPr>
          <p:cNvPr id="98307" name="Rectangle 3"/>
          <p:cNvSpPr>
            <a:spLocks noGrp="1" noChangeArrowheads="1"/>
          </p:cNvSpPr>
          <p:nvPr>
            <p:ph type="body" sz="half" idx="1"/>
          </p:nvPr>
        </p:nvSpPr>
        <p:spPr>
          <a:xfrm>
            <a:off x="381000" y="1143000"/>
            <a:ext cx="4495800" cy="4114800"/>
          </a:xfrm>
        </p:spPr>
        <p:txBody>
          <a:bodyPr/>
          <a:lstStyle/>
          <a:p>
            <a:pPr eaLnBrk="1" hangingPunct="1"/>
            <a:r>
              <a:rPr lang="en-US" sz="3600" b="1" dirty="0" smtClean="0">
                <a:solidFill>
                  <a:schemeClr val="bg1"/>
                </a:solidFill>
              </a:rPr>
              <a:t>Criticized the French Revolution</a:t>
            </a:r>
          </a:p>
          <a:p>
            <a:pPr eaLnBrk="1" hangingPunct="1"/>
            <a:r>
              <a:rPr lang="en-US" sz="3600" b="1" i="1" dirty="0" smtClean="0">
                <a:solidFill>
                  <a:schemeClr val="bg1"/>
                </a:solidFill>
                <a:cs typeface="Times New Roman" pitchFamily="18" charset="0"/>
              </a:rPr>
              <a:t>The Rights of Women</a:t>
            </a:r>
          </a:p>
          <a:p>
            <a:pPr eaLnBrk="1" hangingPunct="1"/>
            <a:r>
              <a:rPr lang="en-US" sz="3600" b="1" dirty="0" smtClean="0">
                <a:solidFill>
                  <a:schemeClr val="bg1"/>
                </a:solidFill>
                <a:cs typeface="Times New Roman" pitchFamily="18" charset="0"/>
              </a:rPr>
              <a:t>“Declaration of the Rights of Woman and the Female Citizen”</a:t>
            </a:r>
          </a:p>
          <a:p>
            <a:pPr eaLnBrk="1" hangingPunct="1"/>
            <a:r>
              <a:rPr lang="en-US" sz="3600" b="1" dirty="0" smtClean="0">
                <a:solidFill>
                  <a:schemeClr val="bg1"/>
                </a:solidFill>
                <a:cs typeface="Times New Roman" pitchFamily="18" charset="0"/>
              </a:rPr>
              <a:t>Executed in 1793</a:t>
            </a:r>
          </a:p>
        </p:txBody>
      </p:sp>
      <p:pic>
        <p:nvPicPr>
          <p:cNvPr id="33796" name="Picture 9" descr="olympe_de_gouges"/>
          <p:cNvPicPr>
            <a:picLocks noChangeAspect="1" noChangeArrowheads="1"/>
          </p:cNvPicPr>
          <p:nvPr/>
        </p:nvPicPr>
        <p:blipFill>
          <a:blip r:embed="rId3" cstate="print"/>
          <a:srcRect/>
          <a:stretch>
            <a:fillRect/>
          </a:stretch>
        </p:blipFill>
        <p:spPr bwMode="auto">
          <a:xfrm>
            <a:off x="4953000" y="1371600"/>
            <a:ext cx="3639472" cy="457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wipe(up)">
                                      <p:cBhvr>
                                        <p:cTn id="7" dur="500"/>
                                        <p:tgtEl>
                                          <p:spTgt spid="983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8307">
                                            <p:txEl>
                                              <p:pRg st="1" end="1"/>
                                            </p:txEl>
                                          </p:spTgt>
                                        </p:tgtEl>
                                        <p:attrNameLst>
                                          <p:attrName>style.visibility</p:attrName>
                                        </p:attrNameLst>
                                      </p:cBhvr>
                                      <p:to>
                                        <p:strVal val="visible"/>
                                      </p:to>
                                    </p:set>
                                    <p:animEffect transition="in" filter="wipe(up)">
                                      <p:cBhvr>
                                        <p:cTn id="12" dur="500"/>
                                        <p:tgtEl>
                                          <p:spTgt spid="983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8307">
                                            <p:txEl>
                                              <p:pRg st="2" end="2"/>
                                            </p:txEl>
                                          </p:spTgt>
                                        </p:tgtEl>
                                        <p:attrNameLst>
                                          <p:attrName>style.visibility</p:attrName>
                                        </p:attrNameLst>
                                      </p:cBhvr>
                                      <p:to>
                                        <p:strVal val="visible"/>
                                      </p:to>
                                    </p:set>
                                    <p:animEffect transition="in" filter="wipe(up)">
                                      <p:cBhvr>
                                        <p:cTn id="17" dur="500"/>
                                        <p:tgtEl>
                                          <p:spTgt spid="983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8307">
                                            <p:txEl>
                                              <p:pRg st="3" end="3"/>
                                            </p:txEl>
                                          </p:spTgt>
                                        </p:tgtEl>
                                        <p:attrNameLst>
                                          <p:attrName>style.visibility</p:attrName>
                                        </p:attrNameLst>
                                      </p:cBhvr>
                                      <p:to>
                                        <p:strVal val="visible"/>
                                      </p:to>
                                    </p:set>
                                    <p:animEffect transition="in" filter="wipe(up)">
                                      <p:cBhvr>
                                        <p:cTn id="22" dur="500"/>
                                        <p:tgtEl>
                                          <p:spTgt spid="983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812</Words>
  <Application>Microsoft Office PowerPoint</Application>
  <PresentationFormat>On-screen Show (4:3)</PresentationFormat>
  <Paragraphs>34</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Women and the Enlightenment </vt:lpstr>
      <vt:lpstr>Mary Wollstonecraft</vt:lpstr>
      <vt:lpstr>Wollstonecraft (continued)</vt:lpstr>
      <vt:lpstr>Olympe De Gouges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Charles</dc:creator>
  <cp:lastModifiedBy>Charles</cp:lastModifiedBy>
  <cp:revision>3</cp:revision>
  <dcterms:created xsi:type="dcterms:W3CDTF">2013-01-08T19:40:13Z</dcterms:created>
  <dcterms:modified xsi:type="dcterms:W3CDTF">2013-07-16T17:39:32Z</dcterms:modified>
</cp:coreProperties>
</file>