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79"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4C09A9-5925-40BD-A2D4-2CD4ACB82A85}" type="datetimeFigureOut">
              <a:rPr lang="en-US" smtClean="0"/>
              <a:t>9/16/2015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5D3126-6D10-4E80-A566-512E3F1BA7E3}" type="slidenum">
              <a:rPr lang="en-US" smtClean="0"/>
              <a:t>‹#›</a:t>
            </a:fld>
            <a:endParaRPr lang="en-US"/>
          </a:p>
        </p:txBody>
      </p:sp>
    </p:spTree>
    <p:extLst>
      <p:ext uri="{BB962C8B-B14F-4D97-AF65-F5344CB8AC3E}">
        <p14:creationId xmlns:p14="http://schemas.microsoft.com/office/powerpoint/2010/main" val="3344727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D263DC-9F35-4900-B003-CF126A852C90}" type="slidenum">
              <a:rPr lang="en-US"/>
              <a:pPr/>
              <a:t>8</a:t>
            </a:fld>
            <a:endParaRPr lang="en-US"/>
          </a:p>
        </p:txBody>
      </p:sp>
      <p:sp>
        <p:nvSpPr>
          <p:cNvPr id="48130" name="Rectangle 2"/>
          <p:cNvSpPr>
            <a:spLocks noGrp="1" noRot="1" noChangeAspect="1" noChangeArrowheads="1" noTextEdit="1"/>
          </p:cNvSpPr>
          <p:nvPr>
            <p:ph type="sldImg"/>
          </p:nvPr>
        </p:nvSpPr>
        <p:spPr>
          <a:xfrm>
            <a:off x="1371600" y="1143000"/>
            <a:ext cx="4114800" cy="3086100"/>
          </a:xfrm>
          <a:ln/>
        </p:spPr>
      </p:sp>
      <p:sp>
        <p:nvSpPr>
          <p:cNvPr id="48131" name="Rectangle 3"/>
          <p:cNvSpPr>
            <a:spLocks noGrp="1" noChangeArrowheads="1"/>
          </p:cNvSpPr>
          <p:nvPr>
            <p:ph type="body" idx="1"/>
          </p:nvPr>
        </p:nvSpPr>
        <p:spPr/>
        <p:txBody>
          <a:bodyPr/>
          <a:lstStyle/>
          <a:p>
            <a:r>
              <a:rPr lang="en-US"/>
              <a:t>Edward Leamer of UCLA has concluded that a short list of factors accounts for a large portion of world trade patterns.  Natural resources, knowledge capital, physical capital, land, and skilled and unskilled labor.</a:t>
            </a:r>
          </a:p>
        </p:txBody>
      </p:sp>
    </p:spTree>
    <p:extLst>
      <p:ext uri="{BB962C8B-B14F-4D97-AF65-F5344CB8AC3E}">
        <p14:creationId xmlns:p14="http://schemas.microsoft.com/office/powerpoint/2010/main" val="2805407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60EDBB-BFB6-4123-98D9-B620DFEA266B}" type="slidenum">
              <a:rPr lang="en-US"/>
              <a:pPr/>
              <a:t>22</a:t>
            </a:fld>
            <a:endParaRPr lang="en-US"/>
          </a:p>
        </p:txBody>
      </p:sp>
      <p:sp>
        <p:nvSpPr>
          <p:cNvPr id="64514" name="Rectangle 2"/>
          <p:cNvSpPr>
            <a:spLocks noGrp="1" noRot="1" noChangeAspect="1" noChangeArrowheads="1" noTextEdit="1"/>
          </p:cNvSpPr>
          <p:nvPr>
            <p:ph type="sldImg"/>
          </p:nvPr>
        </p:nvSpPr>
        <p:spPr>
          <a:xfrm>
            <a:off x="1371600" y="1143000"/>
            <a:ext cx="4114800" cy="3086100"/>
          </a:xfrm>
          <a:ln/>
        </p:spPr>
      </p:sp>
      <p:sp>
        <p:nvSpPr>
          <p:cNvPr id="64515" name="Rectangle 3"/>
          <p:cNvSpPr>
            <a:spLocks noGrp="1" noChangeArrowheads="1"/>
          </p:cNvSpPr>
          <p:nvPr>
            <p:ph type="body" idx="1"/>
          </p:nvPr>
        </p:nvSpPr>
        <p:spPr/>
        <p:txBody>
          <a:bodyPr/>
          <a:lstStyle/>
          <a:p>
            <a:r>
              <a:rPr lang="en-US"/>
              <a:t>We can ban imports and give up the gains from free trade, acknowledging that we are willing to pay premium prices to save domestic jobs in industries that can produce more efficiently abroad.  Or we can retrain workers for jobs with a future, or adopt programs to relocate people in expanding regions.</a:t>
            </a:r>
          </a:p>
          <a:p>
            <a:r>
              <a:rPr lang="en-US"/>
              <a:t>An infant industry is a young industry that may need temporary protection from competition from the established industries of other countries in order to develop an acquired comparative advantage.</a:t>
            </a:r>
          </a:p>
        </p:txBody>
      </p:sp>
    </p:spTree>
    <p:extLst>
      <p:ext uri="{BB962C8B-B14F-4D97-AF65-F5344CB8AC3E}">
        <p14:creationId xmlns:p14="http://schemas.microsoft.com/office/powerpoint/2010/main" val="361129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B93D56-143B-41C2-863E-41332BAB9D49}" type="slidenum">
              <a:rPr lang="en-US"/>
              <a:pPr/>
              <a:t>23</a:t>
            </a:fld>
            <a:endParaRPr lang="en-US"/>
          </a:p>
        </p:txBody>
      </p:sp>
      <p:sp>
        <p:nvSpPr>
          <p:cNvPr id="92162" name="Rectangle 2"/>
          <p:cNvSpPr>
            <a:spLocks noGrp="1" noRot="1" noChangeAspect="1" noChangeArrowheads="1" noTextEdit="1"/>
          </p:cNvSpPr>
          <p:nvPr>
            <p:ph type="sldImg"/>
          </p:nvPr>
        </p:nvSpPr>
        <p:spPr>
          <a:xfrm>
            <a:off x="1371600" y="1143000"/>
            <a:ext cx="4114800" cy="3086100"/>
          </a:xfrm>
          <a:ln/>
        </p:spPr>
      </p:sp>
      <p:sp>
        <p:nvSpPr>
          <p:cNvPr id="92163" name="Rectangle 3"/>
          <p:cNvSpPr>
            <a:spLocks noGrp="1" noChangeArrowheads="1"/>
          </p:cNvSpPr>
          <p:nvPr>
            <p:ph type="body" idx="1"/>
          </p:nvPr>
        </p:nvSpPr>
        <p:spPr/>
        <p:txBody>
          <a:bodyPr/>
          <a:lstStyle/>
          <a:p>
            <a:r>
              <a:rPr lang="en-US"/>
              <a:t>We can ban imports and give up the gains from free trade, acknowledging that we are willing to pay premium prices to save domestic jobs in industries that can produce more efficiently abroad.  Or we can retrain workers for jobs with a future, or adopt programs to relocate people in expanding regions.</a:t>
            </a:r>
          </a:p>
          <a:p>
            <a:r>
              <a:rPr lang="en-US"/>
              <a:t>An infant industry is a young industry that may need temporary protection from competition from the established industries of other countries in order to develop an acquired comparative advantage.</a:t>
            </a:r>
          </a:p>
        </p:txBody>
      </p:sp>
    </p:spTree>
    <p:extLst>
      <p:ext uri="{BB962C8B-B14F-4D97-AF65-F5344CB8AC3E}">
        <p14:creationId xmlns:p14="http://schemas.microsoft.com/office/powerpoint/2010/main" val="1119288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F2AB61-D84E-4839-9792-A1D391ACC84C}" type="slidenum">
              <a:rPr lang="en-US"/>
              <a:pPr/>
              <a:t>9</a:t>
            </a:fld>
            <a:endParaRPr lang="en-US"/>
          </a:p>
        </p:txBody>
      </p:sp>
      <p:sp>
        <p:nvSpPr>
          <p:cNvPr id="50178" name="Rectangle 2"/>
          <p:cNvSpPr>
            <a:spLocks noGrp="1" noRot="1" noChangeAspect="1" noChangeArrowheads="1" noTextEdit="1"/>
          </p:cNvSpPr>
          <p:nvPr>
            <p:ph type="sldImg"/>
          </p:nvPr>
        </p:nvSpPr>
        <p:spPr>
          <a:xfrm>
            <a:off x="1371600" y="1143000"/>
            <a:ext cx="4114800" cy="3086100"/>
          </a:xfrm>
          <a:ln/>
        </p:spPr>
      </p:sp>
      <p:sp>
        <p:nvSpPr>
          <p:cNvPr id="50179" name="Rectangle 3"/>
          <p:cNvSpPr>
            <a:spLocks noGrp="1" noChangeArrowheads="1"/>
          </p:cNvSpPr>
          <p:nvPr>
            <p:ph type="body" idx="1"/>
          </p:nvPr>
        </p:nvSpPr>
        <p:spPr/>
        <p:txBody>
          <a:bodyPr/>
          <a:lstStyle/>
          <a:p>
            <a:r>
              <a:rPr lang="en-US"/>
              <a:t>Because evidence suggests that economies of scale are exhausted at relatively small size in most industries, it seems unlikely that they constitute a valid explanation of world trade patterns.</a:t>
            </a:r>
          </a:p>
        </p:txBody>
      </p:sp>
    </p:spTree>
    <p:extLst>
      <p:ext uri="{BB962C8B-B14F-4D97-AF65-F5344CB8AC3E}">
        <p14:creationId xmlns:p14="http://schemas.microsoft.com/office/powerpoint/2010/main" val="4206583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AF7B6B-D63F-401F-9C39-15E7C398E1EE}" type="slidenum">
              <a:rPr lang="en-US"/>
              <a:pPr/>
              <a:t>10</a:t>
            </a:fld>
            <a:endParaRPr lang="en-US"/>
          </a:p>
        </p:txBody>
      </p:sp>
      <p:sp>
        <p:nvSpPr>
          <p:cNvPr id="82946" name="Rectangle 2"/>
          <p:cNvSpPr>
            <a:spLocks noGrp="1" noRot="1" noChangeAspect="1" noChangeArrowheads="1" noTextEdit="1"/>
          </p:cNvSpPr>
          <p:nvPr>
            <p:ph type="sldImg"/>
          </p:nvPr>
        </p:nvSpPr>
        <p:spPr>
          <a:xfrm>
            <a:off x="1371600" y="1143000"/>
            <a:ext cx="4114800" cy="3086100"/>
          </a:xfrm>
          <a:ln/>
        </p:spPr>
      </p:sp>
      <p:sp>
        <p:nvSpPr>
          <p:cNvPr id="82947" name="Rectangle 3"/>
          <p:cNvSpPr>
            <a:spLocks noGrp="1" noChangeArrowheads="1"/>
          </p:cNvSpPr>
          <p:nvPr>
            <p:ph type="body" idx="1"/>
          </p:nvPr>
        </p:nvSpPr>
        <p:spPr/>
        <p:txBody>
          <a:bodyPr/>
          <a:lstStyle/>
          <a:p>
            <a:r>
              <a:rPr lang="en-US"/>
              <a:t>Because evidence suggests that economies of scale are exhausted at relatively small size in most industries, it seems unlikely that they constitute a valid explanation of world trade patterns.</a:t>
            </a:r>
          </a:p>
        </p:txBody>
      </p:sp>
    </p:spTree>
    <p:extLst>
      <p:ext uri="{BB962C8B-B14F-4D97-AF65-F5344CB8AC3E}">
        <p14:creationId xmlns:p14="http://schemas.microsoft.com/office/powerpoint/2010/main" val="3972902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CF2EE7-413C-4D4C-9BBF-A00A572F0B8C}" type="slidenum">
              <a:rPr lang="en-US"/>
              <a:pPr/>
              <a:t>11</a:t>
            </a:fld>
            <a:endParaRPr lang="en-US"/>
          </a:p>
        </p:txBody>
      </p:sp>
      <p:sp>
        <p:nvSpPr>
          <p:cNvPr id="52226" name="Rectangle 2"/>
          <p:cNvSpPr>
            <a:spLocks noGrp="1" noRot="1" noChangeAspect="1" noChangeArrowheads="1" noTextEdit="1"/>
          </p:cNvSpPr>
          <p:nvPr>
            <p:ph type="sldImg"/>
          </p:nvPr>
        </p:nvSpPr>
        <p:spPr>
          <a:xfrm>
            <a:off x="1371600" y="1143000"/>
            <a:ext cx="4114800" cy="3086100"/>
          </a:xfrm>
          <a:ln/>
        </p:spPr>
      </p:sp>
      <p:sp>
        <p:nvSpPr>
          <p:cNvPr id="52227" name="Rectangle 3"/>
          <p:cNvSpPr>
            <a:spLocks noGrp="1" noChangeArrowheads="1"/>
          </p:cNvSpPr>
          <p:nvPr>
            <p:ph type="body" idx="1"/>
          </p:nvPr>
        </p:nvSpPr>
        <p:spPr/>
        <p:txBody>
          <a:bodyPr/>
          <a:lstStyle/>
          <a:p>
            <a:r>
              <a:rPr lang="en-US"/>
              <a:t>The average tariff on imports into the United States is about 5 percent.</a:t>
            </a:r>
          </a:p>
          <a:p>
            <a:r>
              <a:rPr lang="en-US"/>
              <a:t>A U.S. firm attempting to monopolize a domestic market violates the Sherman Antitrust Act of 1890, prohibiting predatory pricing.</a:t>
            </a:r>
          </a:p>
          <a:p>
            <a:r>
              <a:rPr lang="en-US"/>
              <a:t>The Comprehensive Trade Act of 1988 contains clauses that permit the president to impose trade sanctions when investigations reveal dumping by foreign companies or countries.</a:t>
            </a:r>
          </a:p>
        </p:txBody>
      </p:sp>
    </p:spTree>
    <p:extLst>
      <p:ext uri="{BB962C8B-B14F-4D97-AF65-F5344CB8AC3E}">
        <p14:creationId xmlns:p14="http://schemas.microsoft.com/office/powerpoint/2010/main" val="267270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86F651-C275-4F2B-9592-48AC139E4A27}" type="slidenum">
              <a:rPr lang="en-US"/>
              <a:pPr/>
              <a:t>12</a:t>
            </a:fld>
            <a:endParaRPr lang="en-US"/>
          </a:p>
        </p:txBody>
      </p:sp>
      <p:sp>
        <p:nvSpPr>
          <p:cNvPr id="84994" name="Rectangle 2"/>
          <p:cNvSpPr>
            <a:spLocks noGrp="1" noRot="1" noChangeAspect="1" noChangeArrowheads="1" noTextEdit="1"/>
          </p:cNvSpPr>
          <p:nvPr>
            <p:ph type="sldImg"/>
          </p:nvPr>
        </p:nvSpPr>
        <p:spPr>
          <a:xfrm>
            <a:off x="1371600" y="1143000"/>
            <a:ext cx="4114800" cy="3086100"/>
          </a:xfrm>
          <a:ln/>
        </p:spPr>
      </p:sp>
      <p:sp>
        <p:nvSpPr>
          <p:cNvPr id="84995" name="Rectangle 3"/>
          <p:cNvSpPr>
            <a:spLocks noGrp="1" noChangeArrowheads="1"/>
          </p:cNvSpPr>
          <p:nvPr>
            <p:ph type="body" idx="1"/>
          </p:nvPr>
        </p:nvSpPr>
        <p:spPr/>
        <p:txBody>
          <a:bodyPr/>
          <a:lstStyle/>
          <a:p>
            <a:r>
              <a:rPr lang="en-US"/>
              <a:t>The average tariff on imports into the United States is about 5 percent.</a:t>
            </a:r>
          </a:p>
          <a:p>
            <a:r>
              <a:rPr lang="en-US"/>
              <a:t>A U.S. firm attempting to monopolize a domestic market violates the Sherman Antitrust Act of 1890, prohibiting predatory pricing.</a:t>
            </a:r>
          </a:p>
          <a:p>
            <a:r>
              <a:rPr lang="en-US"/>
              <a:t>The Comprehensive Trade Act of 1988 contains clauses that permit the president to impose trade sanctions when investigations reveal dumping by foreign companies or countries.</a:t>
            </a:r>
          </a:p>
        </p:txBody>
      </p:sp>
    </p:spTree>
    <p:extLst>
      <p:ext uri="{BB962C8B-B14F-4D97-AF65-F5344CB8AC3E}">
        <p14:creationId xmlns:p14="http://schemas.microsoft.com/office/powerpoint/2010/main" val="2777428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CA9C94-8FBA-4499-8D66-79E75B60152A}" type="slidenum">
              <a:rPr lang="en-US"/>
              <a:pPr/>
              <a:t>13</a:t>
            </a:fld>
            <a:endParaRPr lang="en-US"/>
          </a:p>
        </p:txBody>
      </p:sp>
      <p:sp>
        <p:nvSpPr>
          <p:cNvPr id="54274" name="Rectangle 2"/>
          <p:cNvSpPr>
            <a:spLocks noGrp="1" noRot="1" noChangeAspect="1" noChangeArrowheads="1" noTextEdit="1"/>
          </p:cNvSpPr>
          <p:nvPr>
            <p:ph type="sldImg"/>
          </p:nvPr>
        </p:nvSpPr>
        <p:spPr>
          <a:xfrm>
            <a:off x="1371600" y="1143000"/>
            <a:ext cx="4114800" cy="3086100"/>
          </a:xfrm>
          <a:ln/>
        </p:spPr>
      </p:sp>
      <p:sp>
        <p:nvSpPr>
          <p:cNvPr id="54275" name="Rectangle 3"/>
          <p:cNvSpPr>
            <a:spLocks noGrp="1" noChangeArrowheads="1"/>
          </p:cNvSpPr>
          <p:nvPr>
            <p:ph type="body" idx="1"/>
          </p:nvPr>
        </p:nvSpPr>
        <p:spPr/>
        <p:txBody>
          <a:bodyPr/>
          <a:lstStyle/>
          <a:p>
            <a:r>
              <a:rPr lang="en-US"/>
              <a:t>The most recent round of world trade talks sponsored by GATT, the “Uruguay Round,” began in Uruguay in 1986.  The “final Act” of the Uruguay Round of negotiations is the most comprehensive and complex multilateral trade agreement in history.</a:t>
            </a:r>
          </a:p>
        </p:txBody>
      </p:sp>
    </p:spTree>
    <p:extLst>
      <p:ext uri="{BB962C8B-B14F-4D97-AF65-F5344CB8AC3E}">
        <p14:creationId xmlns:p14="http://schemas.microsoft.com/office/powerpoint/2010/main" val="1287233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89D07A-6A00-4389-A7C0-F2699A69A504}" type="slidenum">
              <a:rPr lang="en-US"/>
              <a:pPr/>
              <a:t>14</a:t>
            </a:fld>
            <a:endParaRPr lang="en-US"/>
          </a:p>
        </p:txBody>
      </p:sp>
      <p:sp>
        <p:nvSpPr>
          <p:cNvPr id="87042" name="Rectangle 2"/>
          <p:cNvSpPr>
            <a:spLocks noGrp="1" noRot="1" noChangeAspect="1" noChangeArrowheads="1" noTextEdit="1"/>
          </p:cNvSpPr>
          <p:nvPr>
            <p:ph type="sldImg"/>
          </p:nvPr>
        </p:nvSpPr>
        <p:spPr>
          <a:xfrm>
            <a:off x="1371600" y="1143000"/>
            <a:ext cx="4114800" cy="3086100"/>
          </a:xfrm>
          <a:ln/>
        </p:spPr>
      </p:sp>
      <p:sp>
        <p:nvSpPr>
          <p:cNvPr id="87043" name="Rectangle 3"/>
          <p:cNvSpPr>
            <a:spLocks noGrp="1" noChangeArrowheads="1"/>
          </p:cNvSpPr>
          <p:nvPr>
            <p:ph type="body" idx="1"/>
          </p:nvPr>
        </p:nvSpPr>
        <p:spPr/>
        <p:txBody>
          <a:bodyPr/>
          <a:lstStyle/>
          <a:p>
            <a:r>
              <a:rPr lang="en-US"/>
              <a:t>The most recent round of world trade talks sponsored by GATT, the “Uruguay Round,” began in Uruguay in 1986.  The “final Act” of the Uruguay Round of negotiations is the most comprehensive and complex multilateral trade agreement in history.</a:t>
            </a:r>
          </a:p>
        </p:txBody>
      </p:sp>
    </p:spTree>
    <p:extLst>
      <p:ext uri="{BB962C8B-B14F-4D97-AF65-F5344CB8AC3E}">
        <p14:creationId xmlns:p14="http://schemas.microsoft.com/office/powerpoint/2010/main" val="2746335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55E148-1195-4A03-89DF-931D247EFA5B}" type="slidenum">
              <a:rPr lang="en-US"/>
              <a:pPr/>
              <a:t>17</a:t>
            </a:fld>
            <a:endParaRPr lang="en-US"/>
          </a:p>
        </p:txBody>
      </p:sp>
      <p:sp>
        <p:nvSpPr>
          <p:cNvPr id="57346" name="Rectangle 2"/>
          <p:cNvSpPr>
            <a:spLocks noGrp="1" noRot="1" noChangeAspect="1" noChangeArrowheads="1" noTextEdit="1"/>
          </p:cNvSpPr>
          <p:nvPr>
            <p:ph type="sldImg"/>
          </p:nvPr>
        </p:nvSpPr>
        <p:spPr>
          <a:xfrm>
            <a:off x="1371600" y="1143000"/>
            <a:ext cx="4114800" cy="3086100"/>
          </a:xfrm>
          <a:ln/>
        </p:spPr>
      </p:sp>
      <p:sp>
        <p:nvSpPr>
          <p:cNvPr id="57347" name="Rectangle 3"/>
          <p:cNvSpPr>
            <a:spLocks noGrp="1" noChangeArrowheads="1"/>
          </p:cNvSpPr>
          <p:nvPr>
            <p:ph type="body" idx="1"/>
          </p:nvPr>
        </p:nvSpPr>
        <p:spPr/>
        <p:txBody>
          <a:bodyPr/>
          <a:lstStyle/>
          <a:p>
            <a:r>
              <a:rPr lang="en-US"/>
              <a:t>NAFTA was ratified by the U.S. Congress in late 1993 and went into effect on the first day of 1994.</a:t>
            </a:r>
          </a:p>
        </p:txBody>
      </p:sp>
    </p:spTree>
    <p:extLst>
      <p:ext uri="{BB962C8B-B14F-4D97-AF65-F5344CB8AC3E}">
        <p14:creationId xmlns:p14="http://schemas.microsoft.com/office/powerpoint/2010/main" val="3076037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116D75-6D39-43A0-83E7-831B7E0E230B}" type="slidenum">
              <a:rPr lang="en-US"/>
              <a:pPr/>
              <a:t>18</a:t>
            </a:fld>
            <a:endParaRPr lang="en-US"/>
          </a:p>
        </p:txBody>
      </p:sp>
      <p:sp>
        <p:nvSpPr>
          <p:cNvPr id="90114" name="Rectangle 2"/>
          <p:cNvSpPr>
            <a:spLocks noGrp="1" noRot="1" noChangeAspect="1" noChangeArrowheads="1" noTextEdit="1"/>
          </p:cNvSpPr>
          <p:nvPr>
            <p:ph type="sldImg"/>
          </p:nvPr>
        </p:nvSpPr>
        <p:spPr>
          <a:xfrm>
            <a:off x="1371600" y="1143000"/>
            <a:ext cx="4114800" cy="3086100"/>
          </a:xfrm>
          <a:ln/>
        </p:spPr>
      </p:sp>
      <p:sp>
        <p:nvSpPr>
          <p:cNvPr id="90115" name="Rectangle 3"/>
          <p:cNvSpPr>
            <a:spLocks noGrp="1" noChangeArrowheads="1"/>
          </p:cNvSpPr>
          <p:nvPr>
            <p:ph type="body" idx="1"/>
          </p:nvPr>
        </p:nvSpPr>
        <p:spPr/>
        <p:txBody>
          <a:bodyPr/>
          <a:lstStyle/>
          <a:p>
            <a:r>
              <a:rPr lang="en-US"/>
              <a:t>NAFTA was ratified by the U.S. Congress in late 1993 and went into effect on the first day of 1994.</a:t>
            </a:r>
          </a:p>
        </p:txBody>
      </p:sp>
    </p:spTree>
    <p:extLst>
      <p:ext uri="{BB962C8B-B14F-4D97-AF65-F5344CB8AC3E}">
        <p14:creationId xmlns:p14="http://schemas.microsoft.com/office/powerpoint/2010/main" val="3289634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42FFF7B-5D8E-479B-84E3-454002313626}"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8148F-7EDA-417C-B79C-05148E9536A5}" type="slidenum">
              <a:rPr lang="en-US" smtClean="0"/>
              <a:t>‹#›</a:t>
            </a:fld>
            <a:endParaRPr lang="en-US"/>
          </a:p>
        </p:txBody>
      </p:sp>
    </p:spTree>
    <p:extLst>
      <p:ext uri="{BB962C8B-B14F-4D97-AF65-F5344CB8AC3E}">
        <p14:creationId xmlns:p14="http://schemas.microsoft.com/office/powerpoint/2010/main" val="4095692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2FFF7B-5D8E-479B-84E3-454002313626}"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8148F-7EDA-417C-B79C-05148E9536A5}" type="slidenum">
              <a:rPr lang="en-US" smtClean="0"/>
              <a:t>‹#›</a:t>
            </a:fld>
            <a:endParaRPr lang="en-US"/>
          </a:p>
        </p:txBody>
      </p:sp>
    </p:spTree>
    <p:extLst>
      <p:ext uri="{BB962C8B-B14F-4D97-AF65-F5344CB8AC3E}">
        <p14:creationId xmlns:p14="http://schemas.microsoft.com/office/powerpoint/2010/main" val="3111838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2FFF7B-5D8E-479B-84E3-454002313626}"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8148F-7EDA-417C-B79C-05148E9536A5}" type="slidenum">
              <a:rPr lang="en-US" smtClean="0"/>
              <a:t>‹#›</a:t>
            </a:fld>
            <a:endParaRPr lang="en-US"/>
          </a:p>
        </p:txBody>
      </p:sp>
    </p:spTree>
    <p:extLst>
      <p:ext uri="{BB962C8B-B14F-4D97-AF65-F5344CB8AC3E}">
        <p14:creationId xmlns:p14="http://schemas.microsoft.com/office/powerpoint/2010/main" val="1415808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2FFF7B-5D8E-479B-84E3-454002313626}"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8148F-7EDA-417C-B79C-05148E9536A5}" type="slidenum">
              <a:rPr lang="en-US" smtClean="0"/>
              <a:t>‹#›</a:t>
            </a:fld>
            <a:endParaRPr lang="en-US"/>
          </a:p>
        </p:txBody>
      </p:sp>
    </p:spTree>
    <p:extLst>
      <p:ext uri="{BB962C8B-B14F-4D97-AF65-F5344CB8AC3E}">
        <p14:creationId xmlns:p14="http://schemas.microsoft.com/office/powerpoint/2010/main" val="1483969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2FFF7B-5D8E-479B-84E3-454002313626}"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8148F-7EDA-417C-B79C-05148E9536A5}" type="slidenum">
              <a:rPr lang="en-US" smtClean="0"/>
              <a:t>‹#›</a:t>
            </a:fld>
            <a:endParaRPr lang="en-US"/>
          </a:p>
        </p:txBody>
      </p:sp>
    </p:spTree>
    <p:extLst>
      <p:ext uri="{BB962C8B-B14F-4D97-AF65-F5344CB8AC3E}">
        <p14:creationId xmlns:p14="http://schemas.microsoft.com/office/powerpoint/2010/main" val="643718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42FFF7B-5D8E-479B-84E3-454002313626}" type="datetimeFigureOut">
              <a:rPr lang="en-US" smtClean="0"/>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8148F-7EDA-417C-B79C-05148E9536A5}" type="slidenum">
              <a:rPr lang="en-US" smtClean="0"/>
              <a:t>‹#›</a:t>
            </a:fld>
            <a:endParaRPr lang="en-US"/>
          </a:p>
        </p:txBody>
      </p:sp>
    </p:spTree>
    <p:extLst>
      <p:ext uri="{BB962C8B-B14F-4D97-AF65-F5344CB8AC3E}">
        <p14:creationId xmlns:p14="http://schemas.microsoft.com/office/powerpoint/2010/main" val="2214725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42FFF7B-5D8E-479B-84E3-454002313626}" type="datetimeFigureOut">
              <a:rPr lang="en-US" smtClean="0"/>
              <a:t>9/16/2015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38148F-7EDA-417C-B79C-05148E9536A5}" type="slidenum">
              <a:rPr lang="en-US" smtClean="0"/>
              <a:t>‹#›</a:t>
            </a:fld>
            <a:endParaRPr lang="en-US"/>
          </a:p>
        </p:txBody>
      </p:sp>
    </p:spTree>
    <p:extLst>
      <p:ext uri="{BB962C8B-B14F-4D97-AF65-F5344CB8AC3E}">
        <p14:creationId xmlns:p14="http://schemas.microsoft.com/office/powerpoint/2010/main" val="2837815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42FFF7B-5D8E-479B-84E3-454002313626}" type="datetimeFigureOut">
              <a:rPr lang="en-US" smtClean="0"/>
              <a:t>9/16/2015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38148F-7EDA-417C-B79C-05148E9536A5}" type="slidenum">
              <a:rPr lang="en-US" smtClean="0"/>
              <a:t>‹#›</a:t>
            </a:fld>
            <a:endParaRPr lang="en-US"/>
          </a:p>
        </p:txBody>
      </p:sp>
    </p:spTree>
    <p:extLst>
      <p:ext uri="{BB962C8B-B14F-4D97-AF65-F5344CB8AC3E}">
        <p14:creationId xmlns:p14="http://schemas.microsoft.com/office/powerpoint/2010/main" val="495284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2FFF7B-5D8E-479B-84E3-454002313626}" type="datetimeFigureOut">
              <a:rPr lang="en-US" smtClean="0"/>
              <a:t>9/16/2015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38148F-7EDA-417C-B79C-05148E9536A5}" type="slidenum">
              <a:rPr lang="en-US" smtClean="0"/>
              <a:t>‹#›</a:t>
            </a:fld>
            <a:endParaRPr lang="en-US"/>
          </a:p>
        </p:txBody>
      </p:sp>
    </p:spTree>
    <p:extLst>
      <p:ext uri="{BB962C8B-B14F-4D97-AF65-F5344CB8AC3E}">
        <p14:creationId xmlns:p14="http://schemas.microsoft.com/office/powerpoint/2010/main" val="3355648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2FFF7B-5D8E-479B-84E3-454002313626}" type="datetimeFigureOut">
              <a:rPr lang="en-US" smtClean="0"/>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8148F-7EDA-417C-B79C-05148E9536A5}" type="slidenum">
              <a:rPr lang="en-US" smtClean="0"/>
              <a:t>‹#›</a:t>
            </a:fld>
            <a:endParaRPr lang="en-US"/>
          </a:p>
        </p:txBody>
      </p:sp>
    </p:spTree>
    <p:extLst>
      <p:ext uri="{BB962C8B-B14F-4D97-AF65-F5344CB8AC3E}">
        <p14:creationId xmlns:p14="http://schemas.microsoft.com/office/powerpoint/2010/main" val="170843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2FFF7B-5D8E-479B-84E3-454002313626}" type="datetimeFigureOut">
              <a:rPr lang="en-US" smtClean="0"/>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8148F-7EDA-417C-B79C-05148E9536A5}" type="slidenum">
              <a:rPr lang="en-US" smtClean="0"/>
              <a:t>‹#›</a:t>
            </a:fld>
            <a:endParaRPr lang="en-US"/>
          </a:p>
        </p:txBody>
      </p:sp>
    </p:spTree>
    <p:extLst>
      <p:ext uri="{BB962C8B-B14F-4D97-AF65-F5344CB8AC3E}">
        <p14:creationId xmlns:p14="http://schemas.microsoft.com/office/powerpoint/2010/main" val="1507909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2FFF7B-5D8E-479B-84E3-454002313626}" type="datetimeFigureOut">
              <a:rPr lang="en-US" smtClean="0"/>
              <a:t>9/16/2015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8148F-7EDA-417C-B79C-05148E9536A5}" type="slidenum">
              <a:rPr lang="en-US" smtClean="0"/>
              <a:t>‹#›</a:t>
            </a:fld>
            <a:endParaRPr lang="en-US"/>
          </a:p>
        </p:txBody>
      </p:sp>
      <p:pic>
        <p:nvPicPr>
          <p:cNvPr id="7" name="Picture 14" descr="CVHS PPT.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79834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8185" y="1244464"/>
            <a:ext cx="7688689" cy="3416320"/>
          </a:xfrm>
          <a:prstGeom prst="rect">
            <a:avLst/>
          </a:prstGeom>
        </p:spPr>
        <p:txBody>
          <a:bodyPr wrap="square">
            <a:spAutoFit/>
          </a:bodyPr>
          <a:lstStyle/>
          <a:p>
            <a:pPr algn="ctr"/>
            <a:r>
              <a:rPr lang="en-US" sz="7200" b="1" dirty="0">
                <a:solidFill>
                  <a:srgbClr val="FF0000"/>
                </a:solidFill>
              </a:rPr>
              <a:t>Exchange </a:t>
            </a:r>
            <a:r>
              <a:rPr lang="en-US" sz="7200" b="1" dirty="0" smtClean="0">
                <a:solidFill>
                  <a:srgbClr val="FF0000"/>
                </a:solidFill>
              </a:rPr>
              <a:t>Rates</a:t>
            </a:r>
          </a:p>
          <a:p>
            <a:pPr algn="ctr"/>
            <a:r>
              <a:rPr lang="en-US" sz="7200" b="1" dirty="0" smtClean="0">
                <a:solidFill>
                  <a:srgbClr val="FF0000"/>
                </a:solidFill>
              </a:rPr>
              <a:t>And Comparative Advantage</a:t>
            </a:r>
            <a:endParaRPr lang="en-US" sz="7200" b="1" dirty="0">
              <a:solidFill>
                <a:srgbClr val="FF0000"/>
              </a:solidFill>
            </a:endParaRPr>
          </a:p>
        </p:txBody>
      </p:sp>
    </p:spTree>
    <p:extLst>
      <p:ext uri="{BB962C8B-B14F-4D97-AF65-F5344CB8AC3E}">
        <p14:creationId xmlns:p14="http://schemas.microsoft.com/office/powerpoint/2010/main" val="3706009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1026"/>
          <p:cNvSpPr>
            <a:spLocks noGrp="1" noChangeArrowheads="1"/>
          </p:cNvSpPr>
          <p:nvPr>
            <p:ph type="title"/>
          </p:nvPr>
        </p:nvSpPr>
        <p:spPr/>
        <p:txBody>
          <a:bodyPr>
            <a:normAutofit/>
          </a:bodyPr>
          <a:lstStyle/>
          <a:p>
            <a:pPr algn="ctr"/>
            <a:r>
              <a:rPr lang="en-US" b="1" dirty="0">
                <a:solidFill>
                  <a:srgbClr val="FF0000"/>
                </a:solidFill>
              </a:rPr>
              <a:t>Other Explanations for</a:t>
            </a:r>
            <a:br>
              <a:rPr lang="en-US" b="1" dirty="0">
                <a:solidFill>
                  <a:srgbClr val="FF0000"/>
                </a:solidFill>
              </a:rPr>
            </a:br>
            <a:r>
              <a:rPr lang="en-US" b="1" dirty="0">
                <a:solidFill>
                  <a:srgbClr val="FF0000"/>
                </a:solidFill>
              </a:rPr>
              <a:t>Observed Trade Flows</a:t>
            </a:r>
          </a:p>
        </p:txBody>
      </p:sp>
      <p:sp>
        <p:nvSpPr>
          <p:cNvPr id="81923" name="Rectangle 1027"/>
          <p:cNvSpPr>
            <a:spLocks noGrp="1" noChangeArrowheads="1"/>
          </p:cNvSpPr>
          <p:nvPr>
            <p:ph idx="1"/>
          </p:nvPr>
        </p:nvSpPr>
        <p:spPr/>
        <p:txBody>
          <a:bodyPr/>
          <a:lstStyle/>
          <a:p>
            <a:r>
              <a:rPr lang="en-US" sz="4400" b="1" i="1" dirty="0">
                <a:solidFill>
                  <a:srgbClr val="FFFF00"/>
                </a:solidFill>
              </a:rPr>
              <a:t>Economies of scale</a:t>
            </a:r>
            <a:r>
              <a:rPr lang="en-US" sz="4400" b="1" dirty="0">
                <a:solidFill>
                  <a:srgbClr val="FFFF00"/>
                </a:solidFill>
              </a:rPr>
              <a:t> </a:t>
            </a:r>
            <a:r>
              <a:rPr lang="en-US" sz="4400" b="1" dirty="0">
                <a:solidFill>
                  <a:schemeClr val="bg1"/>
                </a:solidFill>
              </a:rPr>
              <a:t>may be available when producing for a world market that would not be available when producing for a limited domestic market.</a:t>
            </a:r>
          </a:p>
        </p:txBody>
      </p:sp>
      <p:sp>
        <p:nvSpPr>
          <p:cNvPr id="4" name="Slide Number Placeholder 3"/>
          <p:cNvSpPr>
            <a:spLocks noGrp="1"/>
          </p:cNvSpPr>
          <p:nvPr>
            <p:ph type="sldNum" sz="quarter" idx="12"/>
          </p:nvPr>
        </p:nvSpPr>
        <p:spPr/>
        <p:txBody>
          <a:bodyPr/>
          <a:lstStyle/>
          <a:p>
            <a:fld id="{2F26A6BB-7D82-4181-AFC7-33C74AC08971}" type="slidenum">
              <a:rPr lang="en-US" sz="2000" b="1"/>
              <a:pPr/>
              <a:t>10</a:t>
            </a:fld>
            <a:r>
              <a:rPr lang="en-US" sz="2000" b="1"/>
              <a:t> of 47</a:t>
            </a:r>
          </a:p>
        </p:txBody>
      </p:sp>
    </p:spTree>
    <p:extLst>
      <p:ext uri="{BB962C8B-B14F-4D97-AF65-F5344CB8AC3E}">
        <p14:creationId xmlns:p14="http://schemas.microsoft.com/office/powerpoint/2010/main" val="20734287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Effect transition="in" filter="wipe(left)">
                                      <p:cBhvr>
                                        <p:cTn id="7" dur="500"/>
                                        <p:tgtEl>
                                          <p:spTgt spid="819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37882" y="365126"/>
            <a:ext cx="8077468" cy="1325563"/>
          </a:xfrm>
        </p:spPr>
        <p:txBody>
          <a:bodyPr>
            <a:noAutofit/>
          </a:bodyPr>
          <a:lstStyle/>
          <a:p>
            <a:pPr algn="ctr"/>
            <a:r>
              <a:rPr lang="en-US" sz="4800" b="1" dirty="0">
                <a:solidFill>
                  <a:srgbClr val="FF0000"/>
                </a:solidFill>
              </a:rPr>
              <a:t>Trade Barriers:  Tariffs,</a:t>
            </a:r>
            <a:br>
              <a:rPr lang="en-US" sz="4800" b="1" dirty="0">
                <a:solidFill>
                  <a:srgbClr val="FF0000"/>
                </a:solidFill>
              </a:rPr>
            </a:br>
            <a:r>
              <a:rPr lang="en-US" sz="4800" b="1" dirty="0">
                <a:solidFill>
                  <a:srgbClr val="FF0000"/>
                </a:solidFill>
              </a:rPr>
              <a:t>Export Subsidies, and Quotas</a:t>
            </a:r>
          </a:p>
        </p:txBody>
      </p:sp>
      <p:sp>
        <p:nvSpPr>
          <p:cNvPr id="51203" name="Rectangle 3"/>
          <p:cNvSpPr>
            <a:spLocks noGrp="1" noChangeArrowheads="1"/>
          </p:cNvSpPr>
          <p:nvPr>
            <p:ph idx="1"/>
          </p:nvPr>
        </p:nvSpPr>
        <p:spPr>
          <a:xfrm>
            <a:off x="566670" y="1958394"/>
            <a:ext cx="8113689" cy="3543300"/>
          </a:xfrm>
        </p:spPr>
        <p:txBody>
          <a:bodyPr>
            <a:noAutofit/>
          </a:bodyPr>
          <a:lstStyle/>
          <a:p>
            <a:pPr>
              <a:spcBef>
                <a:spcPct val="15000"/>
              </a:spcBef>
              <a:spcAft>
                <a:spcPct val="15000"/>
              </a:spcAft>
            </a:pPr>
            <a:r>
              <a:rPr lang="en-US" sz="4000" b="1" i="1" dirty="0">
                <a:solidFill>
                  <a:srgbClr val="FFFF00"/>
                </a:solidFill>
              </a:rPr>
              <a:t>Protection</a:t>
            </a:r>
            <a:r>
              <a:rPr lang="en-US" sz="4000" b="1" dirty="0">
                <a:solidFill>
                  <a:schemeClr val="bg1"/>
                </a:solidFill>
              </a:rPr>
              <a:t> is the practice of shielding a sector of the economy from foreign competition.</a:t>
            </a:r>
          </a:p>
          <a:p>
            <a:pPr>
              <a:spcBef>
                <a:spcPct val="15000"/>
              </a:spcBef>
              <a:spcAft>
                <a:spcPct val="15000"/>
              </a:spcAft>
            </a:pPr>
            <a:r>
              <a:rPr lang="en-US" sz="4000" b="1" dirty="0">
                <a:solidFill>
                  <a:schemeClr val="bg1"/>
                </a:solidFill>
              </a:rPr>
              <a:t>A </a:t>
            </a:r>
            <a:r>
              <a:rPr lang="en-US" sz="4000" b="1" i="1" dirty="0">
                <a:solidFill>
                  <a:srgbClr val="FFFF00"/>
                </a:solidFill>
              </a:rPr>
              <a:t>tariff</a:t>
            </a:r>
            <a:r>
              <a:rPr lang="en-US" sz="4000" b="1" dirty="0">
                <a:solidFill>
                  <a:srgbClr val="FFFF00"/>
                </a:solidFill>
              </a:rPr>
              <a:t> </a:t>
            </a:r>
            <a:r>
              <a:rPr lang="en-US" sz="4000" b="1" dirty="0">
                <a:solidFill>
                  <a:schemeClr val="bg1"/>
                </a:solidFill>
              </a:rPr>
              <a:t>is a tax on imports.</a:t>
            </a:r>
          </a:p>
          <a:p>
            <a:pPr>
              <a:spcBef>
                <a:spcPct val="15000"/>
              </a:spcBef>
              <a:spcAft>
                <a:spcPct val="15000"/>
              </a:spcAft>
            </a:pPr>
            <a:r>
              <a:rPr lang="en-US" sz="4000" b="1" dirty="0">
                <a:solidFill>
                  <a:schemeClr val="bg1"/>
                </a:solidFill>
              </a:rPr>
              <a:t>A </a:t>
            </a:r>
            <a:r>
              <a:rPr lang="en-US" sz="4000" b="1" i="1" dirty="0">
                <a:solidFill>
                  <a:schemeClr val="bg1"/>
                </a:solidFill>
              </a:rPr>
              <a:t>quota</a:t>
            </a:r>
            <a:r>
              <a:rPr lang="en-US" sz="4000" b="1" dirty="0">
                <a:solidFill>
                  <a:schemeClr val="bg1"/>
                </a:solidFill>
              </a:rPr>
              <a:t> is a limit on the quantity of imports.</a:t>
            </a:r>
          </a:p>
        </p:txBody>
      </p:sp>
      <p:sp>
        <p:nvSpPr>
          <p:cNvPr id="4" name="Slide Number Placeholder 3"/>
          <p:cNvSpPr>
            <a:spLocks noGrp="1"/>
          </p:cNvSpPr>
          <p:nvPr>
            <p:ph type="sldNum" sz="quarter" idx="12"/>
          </p:nvPr>
        </p:nvSpPr>
        <p:spPr>
          <a:xfrm>
            <a:off x="6277876" y="6356351"/>
            <a:ext cx="2237474" cy="365125"/>
          </a:xfrm>
        </p:spPr>
        <p:txBody>
          <a:bodyPr/>
          <a:lstStyle/>
          <a:p>
            <a:fld id="{6FF605B5-1938-40DE-9171-25C14BB733A0}" type="slidenum">
              <a:rPr lang="en-US" sz="1600" b="1"/>
              <a:pPr/>
              <a:t>11</a:t>
            </a:fld>
            <a:r>
              <a:rPr lang="en-US" sz="1600" b="1"/>
              <a:t> of 47</a:t>
            </a:r>
          </a:p>
        </p:txBody>
      </p:sp>
    </p:spTree>
    <p:extLst>
      <p:ext uri="{BB962C8B-B14F-4D97-AF65-F5344CB8AC3E}">
        <p14:creationId xmlns:p14="http://schemas.microsoft.com/office/powerpoint/2010/main" val="42466458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wipe(left)">
                                      <p:cBhvr>
                                        <p:cTn id="7" dur="500"/>
                                        <p:tgtEl>
                                          <p:spTgt spid="51203">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animEffect transition="in" filter="wipe(left)">
                                      <p:cBhvr>
                                        <p:cTn id="11" dur="500"/>
                                        <p:tgtEl>
                                          <p:spTgt spid="51203">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animEffect transition="in" filter="wipe(left)">
                                      <p:cBhvr>
                                        <p:cTn id="15" dur="500"/>
                                        <p:tgtEl>
                                          <p:spTgt spid="512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1026"/>
          <p:cNvSpPr>
            <a:spLocks noGrp="1" noChangeArrowheads="1"/>
          </p:cNvSpPr>
          <p:nvPr>
            <p:ph type="title"/>
          </p:nvPr>
        </p:nvSpPr>
        <p:spPr/>
        <p:txBody>
          <a:bodyPr>
            <a:noAutofit/>
          </a:bodyPr>
          <a:lstStyle/>
          <a:p>
            <a:pPr algn="ctr"/>
            <a:r>
              <a:rPr lang="en-US" sz="4800" b="1" dirty="0">
                <a:solidFill>
                  <a:srgbClr val="FF0000"/>
                </a:solidFill>
              </a:rPr>
              <a:t>Trade Barriers:  Tariffs,</a:t>
            </a:r>
            <a:br>
              <a:rPr lang="en-US" sz="4800" b="1" dirty="0">
                <a:solidFill>
                  <a:srgbClr val="FF0000"/>
                </a:solidFill>
              </a:rPr>
            </a:br>
            <a:r>
              <a:rPr lang="en-US" sz="4800" b="1" dirty="0">
                <a:solidFill>
                  <a:srgbClr val="FF0000"/>
                </a:solidFill>
              </a:rPr>
              <a:t>Export Subsidies, and Quotas</a:t>
            </a:r>
          </a:p>
        </p:txBody>
      </p:sp>
      <p:sp>
        <p:nvSpPr>
          <p:cNvPr id="83971" name="Rectangle 1027"/>
          <p:cNvSpPr>
            <a:spLocks noGrp="1" noChangeArrowheads="1"/>
          </p:cNvSpPr>
          <p:nvPr>
            <p:ph idx="1"/>
          </p:nvPr>
        </p:nvSpPr>
        <p:spPr>
          <a:xfrm>
            <a:off x="628650" y="2251870"/>
            <a:ext cx="8103226" cy="3543300"/>
          </a:xfrm>
        </p:spPr>
        <p:txBody>
          <a:bodyPr>
            <a:normAutofit/>
          </a:bodyPr>
          <a:lstStyle/>
          <a:p>
            <a:pPr>
              <a:spcBef>
                <a:spcPct val="15000"/>
              </a:spcBef>
              <a:spcAft>
                <a:spcPct val="15000"/>
              </a:spcAft>
            </a:pPr>
            <a:r>
              <a:rPr lang="en-US" sz="3600" b="1" i="1" dirty="0">
                <a:solidFill>
                  <a:srgbClr val="FFFF00"/>
                </a:solidFill>
              </a:rPr>
              <a:t>Export subsidies</a:t>
            </a:r>
            <a:r>
              <a:rPr lang="en-US" sz="3600" b="1" dirty="0">
                <a:solidFill>
                  <a:srgbClr val="FFFF00"/>
                </a:solidFill>
              </a:rPr>
              <a:t> </a:t>
            </a:r>
            <a:r>
              <a:rPr lang="en-US" sz="3600" b="1" dirty="0">
                <a:solidFill>
                  <a:schemeClr val="bg1"/>
                </a:solidFill>
              </a:rPr>
              <a:t>are government payments made to domestic firms to encourage exports.</a:t>
            </a:r>
          </a:p>
          <a:p>
            <a:pPr>
              <a:spcBef>
                <a:spcPct val="15000"/>
              </a:spcBef>
              <a:spcAft>
                <a:spcPct val="15000"/>
              </a:spcAft>
            </a:pPr>
            <a:r>
              <a:rPr lang="en-US" sz="3600" b="1" i="1" dirty="0">
                <a:solidFill>
                  <a:srgbClr val="FFFF00"/>
                </a:solidFill>
              </a:rPr>
              <a:t>Dumping</a:t>
            </a:r>
            <a:r>
              <a:rPr lang="en-US" sz="3600" b="1" dirty="0">
                <a:solidFill>
                  <a:schemeClr val="bg1"/>
                </a:solidFill>
              </a:rPr>
              <a:t> refers to a firm or industry that sells products on the world market at prices below the cost of production.</a:t>
            </a:r>
          </a:p>
        </p:txBody>
      </p:sp>
      <p:sp>
        <p:nvSpPr>
          <p:cNvPr id="4" name="Slide Number Placeholder 3"/>
          <p:cNvSpPr>
            <a:spLocks noGrp="1"/>
          </p:cNvSpPr>
          <p:nvPr>
            <p:ph type="sldNum" sz="quarter" idx="12"/>
          </p:nvPr>
        </p:nvSpPr>
        <p:spPr/>
        <p:txBody>
          <a:bodyPr/>
          <a:lstStyle/>
          <a:p>
            <a:fld id="{BFF8F147-3544-4859-81B5-7BE8A529704B}" type="slidenum">
              <a:rPr lang="en-US" b="1"/>
              <a:pPr/>
              <a:t>12</a:t>
            </a:fld>
            <a:r>
              <a:rPr lang="en-US" b="1"/>
              <a:t> of 47</a:t>
            </a:r>
          </a:p>
        </p:txBody>
      </p:sp>
    </p:spTree>
    <p:extLst>
      <p:ext uri="{BB962C8B-B14F-4D97-AF65-F5344CB8AC3E}">
        <p14:creationId xmlns:p14="http://schemas.microsoft.com/office/powerpoint/2010/main" val="21618207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animEffect transition="in" filter="wipe(left)">
                                      <p:cBhvr>
                                        <p:cTn id="7" dur="500"/>
                                        <p:tgtEl>
                                          <p:spTgt spid="83971">
                                            <p:txEl>
                                              <p:pRg st="0" end="0"/>
                                            </p:txEl>
                                          </p:spTgt>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83971">
                                            <p:txEl>
                                              <p:pRg st="1" end="1"/>
                                            </p:txEl>
                                          </p:spTgt>
                                        </p:tgtEl>
                                        <p:attrNameLst>
                                          <p:attrName>style.visibility</p:attrName>
                                        </p:attrNameLst>
                                      </p:cBhvr>
                                      <p:to>
                                        <p:strVal val="visible"/>
                                      </p:to>
                                    </p:set>
                                    <p:animEffect transition="in" filter="wipe(left)">
                                      <p:cBhvr>
                                        <p:cTn id="11" dur="500"/>
                                        <p:tgtEl>
                                          <p:spTgt spid="839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a:bodyPr>
          <a:lstStyle/>
          <a:p>
            <a:pPr algn="ctr"/>
            <a:r>
              <a:rPr lang="en-US" sz="5400" b="1" dirty="0">
                <a:solidFill>
                  <a:srgbClr val="FF0000"/>
                </a:solidFill>
              </a:rPr>
              <a:t>U.S. Trade Policies and GATT</a:t>
            </a:r>
          </a:p>
        </p:txBody>
      </p:sp>
      <p:sp>
        <p:nvSpPr>
          <p:cNvPr id="53251" name="Rectangle 3"/>
          <p:cNvSpPr>
            <a:spLocks noGrp="1" noChangeArrowheads="1"/>
          </p:cNvSpPr>
          <p:nvPr>
            <p:ph idx="1"/>
          </p:nvPr>
        </p:nvSpPr>
        <p:spPr/>
        <p:txBody>
          <a:bodyPr>
            <a:normAutofit/>
          </a:bodyPr>
          <a:lstStyle/>
          <a:p>
            <a:pPr>
              <a:spcBef>
                <a:spcPct val="15000"/>
              </a:spcBef>
              <a:spcAft>
                <a:spcPct val="15000"/>
              </a:spcAft>
            </a:pPr>
            <a:r>
              <a:rPr lang="en-US" sz="3600" b="1" dirty="0">
                <a:solidFill>
                  <a:schemeClr val="bg1"/>
                </a:solidFill>
              </a:rPr>
              <a:t>The </a:t>
            </a:r>
            <a:r>
              <a:rPr lang="en-US" sz="3600" b="1" i="1" dirty="0">
                <a:solidFill>
                  <a:srgbClr val="FFFF00"/>
                </a:solidFill>
              </a:rPr>
              <a:t>Smoot-Hawley tariff</a:t>
            </a:r>
            <a:r>
              <a:rPr lang="en-US" sz="3600" b="1" dirty="0">
                <a:solidFill>
                  <a:srgbClr val="FFFF00"/>
                </a:solidFill>
              </a:rPr>
              <a:t> </a:t>
            </a:r>
            <a:r>
              <a:rPr lang="en-US" sz="3600" b="1" dirty="0">
                <a:solidFill>
                  <a:schemeClr val="bg1"/>
                </a:solidFill>
              </a:rPr>
              <a:t>was the U.S. tariff law of the 1930s, which set the highest tariff in U.S. history (60 percent).  It set off an international trade war and caused the decline in trade that is often considered a cause of the worldwide depression of the 1930s.</a:t>
            </a:r>
          </a:p>
        </p:txBody>
      </p:sp>
      <p:sp>
        <p:nvSpPr>
          <p:cNvPr id="4" name="Slide Number Placeholder 3"/>
          <p:cNvSpPr>
            <a:spLocks noGrp="1"/>
          </p:cNvSpPr>
          <p:nvPr>
            <p:ph type="sldNum" sz="quarter" idx="12"/>
          </p:nvPr>
        </p:nvSpPr>
        <p:spPr/>
        <p:txBody>
          <a:bodyPr/>
          <a:lstStyle/>
          <a:p>
            <a:fld id="{751794AF-DF94-4B55-A18A-C3A9D2C9ADA0}" type="slidenum">
              <a:rPr lang="en-US" b="1"/>
              <a:pPr/>
              <a:t>13</a:t>
            </a:fld>
            <a:r>
              <a:rPr lang="en-US" b="1"/>
              <a:t> of 47</a:t>
            </a:r>
          </a:p>
        </p:txBody>
      </p:sp>
    </p:spTree>
    <p:extLst>
      <p:ext uri="{BB962C8B-B14F-4D97-AF65-F5344CB8AC3E}">
        <p14:creationId xmlns:p14="http://schemas.microsoft.com/office/powerpoint/2010/main" val="3469947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wipe(left)">
                                      <p:cBhvr>
                                        <p:cTn id="7" dur="500"/>
                                        <p:tgtEl>
                                          <p:spTgt spid="532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1026"/>
          <p:cNvSpPr>
            <a:spLocks noGrp="1" noChangeArrowheads="1"/>
          </p:cNvSpPr>
          <p:nvPr>
            <p:ph type="title"/>
          </p:nvPr>
        </p:nvSpPr>
        <p:spPr/>
        <p:txBody>
          <a:bodyPr>
            <a:noAutofit/>
          </a:bodyPr>
          <a:lstStyle/>
          <a:p>
            <a:pPr algn="ctr"/>
            <a:r>
              <a:rPr lang="en-US" sz="5400" b="1" dirty="0">
                <a:solidFill>
                  <a:srgbClr val="FF0000"/>
                </a:solidFill>
              </a:rPr>
              <a:t>U.S. Trade Policies and GATT</a:t>
            </a:r>
          </a:p>
        </p:txBody>
      </p:sp>
      <p:sp>
        <p:nvSpPr>
          <p:cNvPr id="86019" name="Rectangle 1027"/>
          <p:cNvSpPr>
            <a:spLocks noGrp="1" noChangeArrowheads="1"/>
          </p:cNvSpPr>
          <p:nvPr>
            <p:ph idx="1"/>
          </p:nvPr>
        </p:nvSpPr>
        <p:spPr>
          <a:xfrm>
            <a:off x="628649" y="2228850"/>
            <a:ext cx="8206257" cy="3486150"/>
          </a:xfrm>
        </p:spPr>
        <p:txBody>
          <a:bodyPr>
            <a:normAutofit/>
          </a:bodyPr>
          <a:lstStyle/>
          <a:p>
            <a:pPr>
              <a:spcBef>
                <a:spcPct val="15000"/>
              </a:spcBef>
              <a:spcAft>
                <a:spcPct val="15000"/>
              </a:spcAft>
            </a:pPr>
            <a:r>
              <a:rPr lang="en-US" sz="4000" b="1" dirty="0">
                <a:solidFill>
                  <a:srgbClr val="FFFF00"/>
                </a:solidFill>
              </a:rPr>
              <a:t>The </a:t>
            </a:r>
            <a:r>
              <a:rPr lang="en-US" sz="4000" b="1" i="1" dirty="0">
                <a:solidFill>
                  <a:srgbClr val="FFFF00"/>
                </a:solidFill>
              </a:rPr>
              <a:t>General Agreement on Tariffs and Trade (GATT)</a:t>
            </a:r>
            <a:r>
              <a:rPr lang="en-US" sz="4000" b="1" dirty="0">
                <a:solidFill>
                  <a:srgbClr val="FFFF00"/>
                </a:solidFill>
              </a:rPr>
              <a:t> </a:t>
            </a:r>
            <a:r>
              <a:rPr lang="en-US" sz="4000" b="1" dirty="0">
                <a:solidFill>
                  <a:schemeClr val="bg1"/>
                </a:solidFill>
              </a:rPr>
              <a:t>is an international agreement </a:t>
            </a:r>
            <a:r>
              <a:rPr lang="en-US" sz="4000" b="1" dirty="0" smtClean="0">
                <a:solidFill>
                  <a:schemeClr val="bg1"/>
                </a:solidFill>
              </a:rPr>
              <a:t>signed </a:t>
            </a:r>
            <a:r>
              <a:rPr lang="en-US" sz="4000" b="1" dirty="0">
                <a:solidFill>
                  <a:schemeClr val="bg1"/>
                </a:solidFill>
              </a:rPr>
              <a:t>by the United States and 22 other countries in 1947 to promote the liberalization of foreign trade.</a:t>
            </a:r>
          </a:p>
        </p:txBody>
      </p:sp>
      <p:sp>
        <p:nvSpPr>
          <p:cNvPr id="4" name="Slide Number Placeholder 3"/>
          <p:cNvSpPr>
            <a:spLocks noGrp="1"/>
          </p:cNvSpPr>
          <p:nvPr>
            <p:ph type="sldNum" sz="quarter" idx="12"/>
          </p:nvPr>
        </p:nvSpPr>
        <p:spPr/>
        <p:txBody>
          <a:bodyPr/>
          <a:lstStyle/>
          <a:p>
            <a:fld id="{0650475F-4BF3-40C3-AD26-6A21BEBC2DD9}" type="slidenum">
              <a:rPr lang="en-US" b="1"/>
              <a:pPr/>
              <a:t>14</a:t>
            </a:fld>
            <a:r>
              <a:rPr lang="en-US" b="1"/>
              <a:t> of 47</a:t>
            </a:r>
          </a:p>
        </p:txBody>
      </p:sp>
    </p:spTree>
    <p:extLst>
      <p:ext uri="{BB962C8B-B14F-4D97-AF65-F5344CB8AC3E}">
        <p14:creationId xmlns:p14="http://schemas.microsoft.com/office/powerpoint/2010/main" val="15047172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Effect transition="in" filter="wipe(left)">
                                      <p:cBhvr>
                                        <p:cTn id="7" dur="500"/>
                                        <p:tgtEl>
                                          <p:spTgt spid="860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algn="ctr"/>
            <a:r>
              <a:rPr lang="en-US" sz="5400" b="1" dirty="0">
                <a:solidFill>
                  <a:srgbClr val="FF0000"/>
                </a:solidFill>
              </a:rPr>
              <a:t>Economic Integration</a:t>
            </a:r>
          </a:p>
        </p:txBody>
      </p:sp>
      <p:sp>
        <p:nvSpPr>
          <p:cNvPr id="55299" name="Rectangle 3"/>
          <p:cNvSpPr>
            <a:spLocks noGrp="1" noChangeArrowheads="1"/>
          </p:cNvSpPr>
          <p:nvPr>
            <p:ph idx="1"/>
          </p:nvPr>
        </p:nvSpPr>
        <p:spPr/>
        <p:txBody>
          <a:bodyPr/>
          <a:lstStyle/>
          <a:p>
            <a:r>
              <a:rPr lang="en-US" sz="3600" b="1" i="1" dirty="0">
                <a:solidFill>
                  <a:srgbClr val="FFFF00"/>
                </a:solidFill>
              </a:rPr>
              <a:t>Economic integration</a:t>
            </a:r>
            <a:r>
              <a:rPr lang="en-US" sz="3600" b="1" dirty="0">
                <a:solidFill>
                  <a:srgbClr val="FFFF00"/>
                </a:solidFill>
              </a:rPr>
              <a:t> </a:t>
            </a:r>
            <a:r>
              <a:rPr lang="en-US" sz="3600" b="1" dirty="0">
                <a:solidFill>
                  <a:schemeClr val="bg1"/>
                </a:solidFill>
              </a:rPr>
              <a:t>occurs when two or more nations join to form a free-trade zone.</a:t>
            </a:r>
          </a:p>
          <a:p>
            <a:r>
              <a:rPr lang="en-US" sz="3600" b="1" dirty="0">
                <a:solidFill>
                  <a:schemeClr val="bg1"/>
                </a:solidFill>
              </a:rPr>
              <a:t>The </a:t>
            </a:r>
            <a:r>
              <a:rPr lang="en-US" sz="3600" b="1" i="1" dirty="0">
                <a:solidFill>
                  <a:srgbClr val="FFFF00"/>
                </a:solidFill>
              </a:rPr>
              <a:t>European Union (EU)</a:t>
            </a:r>
            <a:r>
              <a:rPr lang="en-US" sz="3600" b="1" dirty="0">
                <a:solidFill>
                  <a:srgbClr val="FFFF00"/>
                </a:solidFill>
              </a:rPr>
              <a:t> </a:t>
            </a:r>
            <a:r>
              <a:rPr lang="en-US" sz="3600" b="1" dirty="0">
                <a:solidFill>
                  <a:schemeClr val="bg1"/>
                </a:solidFill>
              </a:rPr>
              <a:t>and </a:t>
            </a:r>
            <a:r>
              <a:rPr lang="en-US" sz="3600" b="1" i="1" dirty="0">
                <a:solidFill>
                  <a:srgbClr val="FFFF00"/>
                </a:solidFill>
              </a:rPr>
              <a:t>the North American Free-Trade Agreement NAFTA</a:t>
            </a:r>
            <a:r>
              <a:rPr lang="en-US" sz="3600" b="1" dirty="0">
                <a:solidFill>
                  <a:schemeClr val="bg1"/>
                </a:solidFill>
              </a:rPr>
              <a:t> are examples of economic integration.</a:t>
            </a:r>
          </a:p>
        </p:txBody>
      </p:sp>
      <p:sp>
        <p:nvSpPr>
          <p:cNvPr id="4" name="Slide Number Placeholder 3"/>
          <p:cNvSpPr>
            <a:spLocks noGrp="1"/>
          </p:cNvSpPr>
          <p:nvPr>
            <p:ph type="sldNum" sz="quarter" idx="12"/>
          </p:nvPr>
        </p:nvSpPr>
        <p:spPr/>
        <p:txBody>
          <a:bodyPr/>
          <a:lstStyle/>
          <a:p>
            <a:fld id="{28879296-5834-4E63-9DCB-57F19DFCD5E2}" type="slidenum">
              <a:rPr lang="en-US" sz="1600" b="1"/>
              <a:pPr/>
              <a:t>15</a:t>
            </a:fld>
            <a:r>
              <a:rPr lang="en-US" sz="1600" b="1"/>
              <a:t> of 47</a:t>
            </a:r>
          </a:p>
        </p:txBody>
      </p:sp>
    </p:spTree>
    <p:extLst>
      <p:ext uri="{BB962C8B-B14F-4D97-AF65-F5344CB8AC3E}">
        <p14:creationId xmlns:p14="http://schemas.microsoft.com/office/powerpoint/2010/main" val="5048681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wipe(left)">
                                      <p:cBhvr>
                                        <p:cTn id="7" dur="500"/>
                                        <p:tgtEl>
                                          <p:spTgt spid="55299">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5299">
                                            <p:txEl>
                                              <p:pRg st="1" end="1"/>
                                            </p:txEl>
                                          </p:spTgt>
                                        </p:tgtEl>
                                        <p:attrNameLst>
                                          <p:attrName>style.visibility</p:attrName>
                                        </p:attrNameLst>
                                      </p:cBhvr>
                                      <p:to>
                                        <p:strVal val="visible"/>
                                      </p:to>
                                    </p:set>
                                    <p:animEffect transition="in" filter="wipe(left)">
                                      <p:cBhvr>
                                        <p:cTn id="11" dur="500"/>
                                        <p:tgtEl>
                                          <p:spTgt spid="552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1026"/>
          <p:cNvSpPr>
            <a:spLocks noGrp="1" noChangeArrowheads="1"/>
          </p:cNvSpPr>
          <p:nvPr>
            <p:ph type="title"/>
          </p:nvPr>
        </p:nvSpPr>
        <p:spPr/>
        <p:txBody>
          <a:bodyPr>
            <a:normAutofit/>
          </a:bodyPr>
          <a:lstStyle/>
          <a:p>
            <a:pPr algn="ctr"/>
            <a:r>
              <a:rPr lang="en-US" sz="6000" b="1" dirty="0">
                <a:solidFill>
                  <a:srgbClr val="FF0000"/>
                </a:solidFill>
              </a:rPr>
              <a:t>Economic Integration</a:t>
            </a:r>
          </a:p>
        </p:txBody>
      </p:sp>
      <p:sp>
        <p:nvSpPr>
          <p:cNvPr id="88067" name="Rectangle 1027"/>
          <p:cNvSpPr>
            <a:spLocks noGrp="1" noChangeArrowheads="1"/>
          </p:cNvSpPr>
          <p:nvPr>
            <p:ph idx="1"/>
          </p:nvPr>
        </p:nvSpPr>
        <p:spPr/>
        <p:txBody>
          <a:bodyPr>
            <a:normAutofit/>
          </a:bodyPr>
          <a:lstStyle/>
          <a:p>
            <a:r>
              <a:rPr lang="en-US" sz="3600" b="1" dirty="0">
                <a:solidFill>
                  <a:srgbClr val="FFFF00"/>
                </a:solidFill>
              </a:rPr>
              <a:t>The </a:t>
            </a:r>
            <a:r>
              <a:rPr lang="en-US" sz="3600" b="1" i="1" dirty="0">
                <a:solidFill>
                  <a:srgbClr val="FFFF00"/>
                </a:solidFill>
              </a:rPr>
              <a:t>European Union (EU)</a:t>
            </a:r>
            <a:r>
              <a:rPr lang="en-US" sz="3600" b="1" dirty="0">
                <a:solidFill>
                  <a:srgbClr val="FFFF00"/>
                </a:solidFill>
              </a:rPr>
              <a:t> </a:t>
            </a:r>
            <a:r>
              <a:rPr lang="en-US" sz="3600" b="1" dirty="0">
                <a:solidFill>
                  <a:schemeClr val="bg1"/>
                </a:solidFill>
              </a:rPr>
              <a:t>is the European trading bloc composed of Austria, Belgium, Denmark, Finland, France, Germany, Greece, Ireland, Italy, Luxembourg, the Netherlands, Portugal, Spain, Sweden, and the United Kingdom.</a:t>
            </a:r>
          </a:p>
        </p:txBody>
      </p:sp>
      <p:sp>
        <p:nvSpPr>
          <p:cNvPr id="4" name="Slide Number Placeholder 3"/>
          <p:cNvSpPr>
            <a:spLocks noGrp="1"/>
          </p:cNvSpPr>
          <p:nvPr>
            <p:ph type="sldNum" sz="quarter" idx="12"/>
          </p:nvPr>
        </p:nvSpPr>
        <p:spPr/>
        <p:txBody>
          <a:bodyPr/>
          <a:lstStyle/>
          <a:p>
            <a:pPr algn="ctr"/>
            <a:fld id="{63F36037-619F-4B4C-BFD4-FF17B8DC5A86}" type="slidenum">
              <a:rPr lang="en-US" b="1"/>
              <a:pPr algn="ctr"/>
              <a:t>16</a:t>
            </a:fld>
            <a:r>
              <a:rPr lang="en-US" b="1"/>
              <a:t> of 47</a:t>
            </a:r>
          </a:p>
        </p:txBody>
      </p:sp>
    </p:spTree>
    <p:extLst>
      <p:ext uri="{BB962C8B-B14F-4D97-AF65-F5344CB8AC3E}">
        <p14:creationId xmlns:p14="http://schemas.microsoft.com/office/powerpoint/2010/main" val="23257797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wipe(left)">
                                      <p:cBhvr>
                                        <p:cTn id="7" dur="500"/>
                                        <p:tgtEl>
                                          <p:spTgt spid="880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lgn="ctr"/>
            <a:r>
              <a:rPr lang="en-US" sz="5400" b="1" dirty="0">
                <a:solidFill>
                  <a:srgbClr val="FF0000"/>
                </a:solidFill>
              </a:rPr>
              <a:t>Economic Integration</a:t>
            </a:r>
          </a:p>
        </p:txBody>
      </p:sp>
      <p:sp>
        <p:nvSpPr>
          <p:cNvPr id="56323" name="Rectangle 3"/>
          <p:cNvSpPr>
            <a:spLocks noGrp="1" noChangeArrowheads="1"/>
          </p:cNvSpPr>
          <p:nvPr>
            <p:ph idx="1"/>
          </p:nvPr>
        </p:nvSpPr>
        <p:spPr/>
        <p:txBody>
          <a:bodyPr>
            <a:normAutofit/>
          </a:bodyPr>
          <a:lstStyle/>
          <a:p>
            <a:r>
              <a:rPr lang="en-US" sz="4000" b="1" dirty="0">
                <a:solidFill>
                  <a:schemeClr val="bg1"/>
                </a:solidFill>
              </a:rPr>
              <a:t>The </a:t>
            </a:r>
            <a:r>
              <a:rPr lang="en-US" sz="4000" b="1" i="1" dirty="0">
                <a:solidFill>
                  <a:srgbClr val="FFFF00"/>
                </a:solidFill>
              </a:rPr>
              <a:t>U.S.-Canadian Free-Trade Agreement</a:t>
            </a:r>
            <a:r>
              <a:rPr lang="en-US" sz="4000" b="1" dirty="0">
                <a:solidFill>
                  <a:srgbClr val="FFFF00"/>
                </a:solidFill>
              </a:rPr>
              <a:t> </a:t>
            </a:r>
            <a:r>
              <a:rPr lang="en-US" sz="4000" b="1" dirty="0">
                <a:solidFill>
                  <a:schemeClr val="bg1"/>
                </a:solidFill>
              </a:rPr>
              <a:t>is an agreement in which the United States and Canada agreed to eliminate all barriers to trade between the two countries by 1988.</a:t>
            </a:r>
          </a:p>
        </p:txBody>
      </p:sp>
      <p:sp>
        <p:nvSpPr>
          <p:cNvPr id="4" name="Slide Number Placeholder 3"/>
          <p:cNvSpPr>
            <a:spLocks noGrp="1"/>
          </p:cNvSpPr>
          <p:nvPr>
            <p:ph type="sldNum" sz="quarter" idx="12"/>
          </p:nvPr>
        </p:nvSpPr>
        <p:spPr/>
        <p:txBody>
          <a:bodyPr/>
          <a:lstStyle/>
          <a:p>
            <a:fld id="{FCD530C4-8DA4-483D-8067-6D116FCD7284}" type="slidenum">
              <a:rPr lang="en-US" sz="1600" b="1"/>
              <a:pPr/>
              <a:t>17</a:t>
            </a:fld>
            <a:r>
              <a:rPr lang="en-US" sz="1600" b="1"/>
              <a:t> of 47</a:t>
            </a:r>
          </a:p>
        </p:txBody>
      </p:sp>
    </p:spTree>
    <p:extLst>
      <p:ext uri="{BB962C8B-B14F-4D97-AF65-F5344CB8AC3E}">
        <p14:creationId xmlns:p14="http://schemas.microsoft.com/office/powerpoint/2010/main" val="20352097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wipe(left)">
                                      <p:cBhvr>
                                        <p:cTn id="7" dur="500"/>
                                        <p:tgtEl>
                                          <p:spTgt spid="563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1026"/>
          <p:cNvSpPr>
            <a:spLocks noGrp="1" noChangeArrowheads="1"/>
          </p:cNvSpPr>
          <p:nvPr>
            <p:ph type="title"/>
          </p:nvPr>
        </p:nvSpPr>
        <p:spPr/>
        <p:txBody>
          <a:bodyPr>
            <a:normAutofit/>
          </a:bodyPr>
          <a:lstStyle/>
          <a:p>
            <a:pPr algn="ctr"/>
            <a:r>
              <a:rPr lang="en-US" sz="6000" b="1" dirty="0">
                <a:solidFill>
                  <a:srgbClr val="FF0000"/>
                </a:solidFill>
              </a:rPr>
              <a:t>Economic Integration</a:t>
            </a:r>
          </a:p>
        </p:txBody>
      </p:sp>
      <p:sp>
        <p:nvSpPr>
          <p:cNvPr id="89091" name="Rectangle 1027"/>
          <p:cNvSpPr>
            <a:spLocks noGrp="1" noChangeArrowheads="1"/>
          </p:cNvSpPr>
          <p:nvPr>
            <p:ph idx="1"/>
          </p:nvPr>
        </p:nvSpPr>
        <p:spPr/>
        <p:txBody>
          <a:bodyPr>
            <a:normAutofit/>
          </a:bodyPr>
          <a:lstStyle/>
          <a:p>
            <a:r>
              <a:rPr lang="en-US" sz="4000" b="1" i="1" dirty="0">
                <a:solidFill>
                  <a:schemeClr val="bg1"/>
                </a:solidFill>
              </a:rPr>
              <a:t>The </a:t>
            </a:r>
            <a:r>
              <a:rPr lang="en-US" sz="4000" b="1" i="1" dirty="0">
                <a:solidFill>
                  <a:srgbClr val="FFFF00"/>
                </a:solidFill>
              </a:rPr>
              <a:t>North American Free-Trade Agreement (NAFTA)</a:t>
            </a:r>
            <a:r>
              <a:rPr lang="en-US" sz="4000" b="1" dirty="0">
                <a:solidFill>
                  <a:srgbClr val="FFFF00"/>
                </a:solidFill>
              </a:rPr>
              <a:t> </a:t>
            </a:r>
            <a:r>
              <a:rPr lang="en-US" sz="4000" b="1" dirty="0">
                <a:solidFill>
                  <a:schemeClr val="bg1"/>
                </a:solidFill>
              </a:rPr>
              <a:t>is an agreement signed by the United States, Mexico, and Canada in which the three countries agreed to establish all of North America as a free-trade zone.</a:t>
            </a:r>
          </a:p>
        </p:txBody>
      </p:sp>
      <p:sp>
        <p:nvSpPr>
          <p:cNvPr id="4" name="Slide Number Placeholder 3"/>
          <p:cNvSpPr>
            <a:spLocks noGrp="1"/>
          </p:cNvSpPr>
          <p:nvPr>
            <p:ph type="sldNum" sz="quarter" idx="12"/>
          </p:nvPr>
        </p:nvSpPr>
        <p:spPr/>
        <p:txBody>
          <a:bodyPr/>
          <a:lstStyle/>
          <a:p>
            <a:fld id="{D662F51E-D52A-493B-9144-09FF97864C27}" type="slidenum">
              <a:rPr lang="en-US" b="1"/>
              <a:pPr/>
              <a:t>18</a:t>
            </a:fld>
            <a:r>
              <a:rPr lang="en-US" b="1"/>
              <a:t> of 47</a:t>
            </a:r>
          </a:p>
        </p:txBody>
      </p:sp>
    </p:spTree>
    <p:extLst>
      <p:ext uri="{BB962C8B-B14F-4D97-AF65-F5344CB8AC3E}">
        <p14:creationId xmlns:p14="http://schemas.microsoft.com/office/powerpoint/2010/main" val="31577974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Effect transition="in" filter="wipe(left)">
                                      <p:cBhvr>
                                        <p:cTn id="7" dur="500"/>
                                        <p:tgtEl>
                                          <p:spTgt spid="890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a:bodyPr>
          <a:lstStyle/>
          <a:p>
            <a:pPr algn="ctr"/>
            <a:r>
              <a:rPr lang="en-US" sz="6000" b="1" dirty="0">
                <a:solidFill>
                  <a:srgbClr val="FF0000"/>
                </a:solidFill>
              </a:rPr>
              <a:t>The Case for Free Trade</a:t>
            </a:r>
          </a:p>
        </p:txBody>
      </p:sp>
      <p:sp>
        <p:nvSpPr>
          <p:cNvPr id="59395" name="Rectangle 3"/>
          <p:cNvSpPr>
            <a:spLocks noGrp="1" noChangeArrowheads="1"/>
          </p:cNvSpPr>
          <p:nvPr>
            <p:ph idx="1"/>
          </p:nvPr>
        </p:nvSpPr>
        <p:spPr>
          <a:xfrm>
            <a:off x="443113" y="1494753"/>
            <a:ext cx="8257773" cy="4442407"/>
          </a:xfrm>
        </p:spPr>
        <p:txBody>
          <a:bodyPr>
            <a:noAutofit/>
          </a:bodyPr>
          <a:lstStyle/>
          <a:p>
            <a:r>
              <a:rPr lang="en-US" sz="3600" b="1" dirty="0">
                <a:solidFill>
                  <a:schemeClr val="bg1"/>
                </a:solidFill>
              </a:rPr>
              <a:t>The case for free trade is based on the theory of comparative advantage.  When countries specialize and trade based on comparative advantage, consumers pay less and consume more, and resources are used more efficiently.</a:t>
            </a:r>
          </a:p>
          <a:p>
            <a:r>
              <a:rPr lang="en-US" sz="3600" b="1" dirty="0">
                <a:solidFill>
                  <a:schemeClr val="bg1"/>
                </a:solidFill>
              </a:rPr>
              <a:t>When tariffs and quotas are imposed, some of the gains from trade are lost.</a:t>
            </a:r>
          </a:p>
        </p:txBody>
      </p:sp>
      <p:sp>
        <p:nvSpPr>
          <p:cNvPr id="4" name="Slide Number Placeholder 3"/>
          <p:cNvSpPr>
            <a:spLocks noGrp="1"/>
          </p:cNvSpPr>
          <p:nvPr>
            <p:ph type="sldNum" sz="quarter" idx="12"/>
          </p:nvPr>
        </p:nvSpPr>
        <p:spPr/>
        <p:txBody>
          <a:bodyPr/>
          <a:lstStyle/>
          <a:p>
            <a:fld id="{7BB00667-94D5-4FD7-8E92-529C6AEFB8BA}" type="slidenum">
              <a:rPr lang="en-US" b="1"/>
              <a:pPr/>
              <a:t>19</a:t>
            </a:fld>
            <a:r>
              <a:rPr lang="en-US" b="1"/>
              <a:t> of 47</a:t>
            </a:r>
          </a:p>
        </p:txBody>
      </p:sp>
    </p:spTree>
    <p:extLst>
      <p:ext uri="{BB962C8B-B14F-4D97-AF65-F5344CB8AC3E}">
        <p14:creationId xmlns:p14="http://schemas.microsoft.com/office/powerpoint/2010/main" val="10595736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wipe(left)">
                                      <p:cBhvr>
                                        <p:cTn id="7" dur="500"/>
                                        <p:tgtEl>
                                          <p:spTgt spid="59395">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9395">
                                            <p:txEl>
                                              <p:pRg st="1" end="1"/>
                                            </p:txEl>
                                          </p:spTgt>
                                        </p:tgtEl>
                                        <p:attrNameLst>
                                          <p:attrName>style.visibility</p:attrName>
                                        </p:attrNameLst>
                                      </p:cBhvr>
                                      <p:to>
                                        <p:strVal val="visible"/>
                                      </p:to>
                                    </p:set>
                                    <p:animEffect transition="in" filter="wipe(left)">
                                      <p:cBhvr>
                                        <p:cTn id="11" dur="500"/>
                                        <p:tgtEl>
                                          <p:spTgt spid="593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lgn="ctr"/>
            <a:r>
              <a:rPr lang="en-US" b="1" dirty="0">
                <a:solidFill>
                  <a:srgbClr val="FF0000"/>
                </a:solidFill>
              </a:rPr>
              <a:t>Exchange Rates</a:t>
            </a:r>
          </a:p>
        </p:txBody>
      </p:sp>
      <p:sp>
        <p:nvSpPr>
          <p:cNvPr id="39939" name="Rectangle 3"/>
          <p:cNvSpPr>
            <a:spLocks noGrp="1" noChangeArrowheads="1"/>
          </p:cNvSpPr>
          <p:nvPr>
            <p:ph idx="1"/>
          </p:nvPr>
        </p:nvSpPr>
        <p:spPr/>
        <p:txBody>
          <a:bodyPr/>
          <a:lstStyle/>
          <a:p>
            <a:r>
              <a:rPr lang="en-US" b="1" dirty="0">
                <a:solidFill>
                  <a:schemeClr val="bg1"/>
                </a:solidFill>
              </a:rPr>
              <a:t>When trade is free—unimpeded by government-instituted barriers—patterns of trade and trade flows result from the independent decisions of thousands of importers and exporters and millions of private households and firms.</a:t>
            </a:r>
          </a:p>
          <a:p>
            <a:r>
              <a:rPr lang="en-US" b="1" dirty="0">
                <a:solidFill>
                  <a:schemeClr val="bg1"/>
                </a:solidFill>
              </a:rPr>
              <a:t>To understand these patterns we must learn about exchange rates.</a:t>
            </a:r>
          </a:p>
        </p:txBody>
      </p:sp>
    </p:spTree>
    <p:extLst>
      <p:ext uri="{BB962C8B-B14F-4D97-AF65-F5344CB8AC3E}">
        <p14:creationId xmlns:p14="http://schemas.microsoft.com/office/powerpoint/2010/main" val="32724721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wipe(left)">
                                      <p:cBhvr>
                                        <p:cTn id="7" dur="500"/>
                                        <p:tgtEl>
                                          <p:spTgt spid="39939">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9939">
                                            <p:txEl>
                                              <p:pRg st="1" end="1"/>
                                            </p:txEl>
                                          </p:spTgt>
                                        </p:tgtEl>
                                        <p:attrNameLst>
                                          <p:attrName>style.visibility</p:attrName>
                                        </p:attrNameLst>
                                      </p:cBhvr>
                                      <p:to>
                                        <p:strVal val="visible"/>
                                      </p:to>
                                    </p:set>
                                    <p:animEffect transition="in" filter="wipe(left)">
                                      <p:cBhvr>
                                        <p:cTn id="11" dur="500"/>
                                        <p:tgtEl>
                                          <p:spTgt spid="399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ctr"/>
            <a:r>
              <a:rPr lang="en-US" sz="5400" b="1" dirty="0">
                <a:solidFill>
                  <a:srgbClr val="FF0000"/>
                </a:solidFill>
              </a:rPr>
              <a:t>The Gains from Trade</a:t>
            </a:r>
          </a:p>
        </p:txBody>
      </p:sp>
      <p:sp>
        <p:nvSpPr>
          <p:cNvPr id="60419" name="Rectangle 3"/>
          <p:cNvSpPr>
            <a:spLocks noGrp="1" noChangeArrowheads="1"/>
          </p:cNvSpPr>
          <p:nvPr>
            <p:ph idx="1"/>
          </p:nvPr>
        </p:nvSpPr>
        <p:spPr>
          <a:xfrm>
            <a:off x="4886325" y="1597786"/>
            <a:ext cx="3143250" cy="3429000"/>
          </a:xfrm>
        </p:spPr>
        <p:txBody>
          <a:bodyPr>
            <a:noAutofit/>
          </a:bodyPr>
          <a:lstStyle/>
          <a:p>
            <a:pPr algn="ctr"/>
            <a:r>
              <a:rPr lang="en-US" b="1" dirty="0">
                <a:solidFill>
                  <a:schemeClr val="bg1"/>
                </a:solidFill>
              </a:rPr>
              <a:t>When world price is $2, domestic quantity demanded rises, and quantity supplied falls.  U.S. supply drops and resources are transferred to other sectors. </a:t>
            </a:r>
          </a:p>
        </p:txBody>
      </p:sp>
      <p:sp>
        <p:nvSpPr>
          <p:cNvPr id="6" name="Slide Number Placeholder 3"/>
          <p:cNvSpPr>
            <a:spLocks noGrp="1"/>
          </p:cNvSpPr>
          <p:nvPr>
            <p:ph type="sldNum" sz="quarter" idx="12"/>
          </p:nvPr>
        </p:nvSpPr>
        <p:spPr/>
        <p:txBody>
          <a:bodyPr/>
          <a:lstStyle/>
          <a:p>
            <a:fld id="{24B1B41D-8ACC-480C-82F0-AA86E66270EB}" type="slidenum">
              <a:rPr lang="en-US" sz="1600" b="1"/>
              <a:pPr/>
              <a:t>20</a:t>
            </a:fld>
            <a:r>
              <a:rPr lang="en-US" sz="1600" b="1"/>
              <a:t> of 47</a:t>
            </a:r>
          </a:p>
        </p:txBody>
      </p:sp>
      <p:pic>
        <p:nvPicPr>
          <p:cNvPr id="60426" name="Picture 10" descr="fig30-4a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103" y="2228850"/>
            <a:ext cx="2984897" cy="3028950"/>
          </a:xfrm>
          <a:prstGeom prst="rect">
            <a:avLst/>
          </a:prstGeom>
          <a:noFill/>
          <a:extLst>
            <a:ext uri="{909E8E84-426E-40DD-AFC4-6F175D3DCCD1}">
              <a14:hiddenFill xmlns:a14="http://schemas.microsoft.com/office/drawing/2010/main">
                <a:solidFill>
                  <a:srgbClr val="FFFFFF"/>
                </a:solidFill>
              </a14:hiddenFill>
            </a:ext>
          </a:extLst>
        </p:spPr>
      </p:pic>
      <p:pic>
        <p:nvPicPr>
          <p:cNvPr id="60427" name="Picture 11" descr="fig30-4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7103" y="2228850"/>
            <a:ext cx="2984897" cy="3028950"/>
          </a:xfrm>
          <a:prstGeom prst="rect">
            <a:avLst/>
          </a:prstGeom>
          <a:solidFill>
            <a:schemeClr val="bg1"/>
          </a:solidFill>
          <a:extLst/>
        </p:spPr>
      </p:pic>
    </p:spTree>
    <p:extLst>
      <p:ext uri="{BB962C8B-B14F-4D97-AF65-F5344CB8AC3E}">
        <p14:creationId xmlns:p14="http://schemas.microsoft.com/office/powerpoint/2010/main" val="29643417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60426"/>
                                        </p:tgtEl>
                                        <p:attrNameLst>
                                          <p:attrName>style.visibility</p:attrName>
                                        </p:attrNameLst>
                                      </p:cBhvr>
                                      <p:to>
                                        <p:strVal val="visible"/>
                                      </p:to>
                                    </p:set>
                                    <p:animEffect transition="in" filter="box(out)">
                                      <p:cBhvr>
                                        <p:cTn id="7" dur="500"/>
                                        <p:tgtEl>
                                          <p:spTgt spid="60426"/>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0419">
                                            <p:txEl>
                                              <p:pRg st="0" end="0"/>
                                            </p:txEl>
                                          </p:spTgt>
                                        </p:tgtEl>
                                        <p:attrNameLst>
                                          <p:attrName>style.visibility</p:attrName>
                                        </p:attrNameLst>
                                      </p:cBhvr>
                                      <p:to>
                                        <p:strVal val="visible"/>
                                      </p:to>
                                    </p:set>
                                    <p:animEffect transition="in" filter="wipe(left)">
                                      <p:cBhvr>
                                        <p:cTn id="11" dur="500"/>
                                        <p:tgtEl>
                                          <p:spTgt spid="60419">
                                            <p:txEl>
                                              <p:pRg st="0" end="0"/>
                                            </p:txEl>
                                          </p:spTgt>
                                        </p:tgtEl>
                                      </p:cBhvr>
                                    </p:animEffect>
                                  </p:childTnLst>
                                </p:cTn>
                              </p:par>
                            </p:childTnLst>
                          </p:cTn>
                        </p:par>
                        <p:par>
                          <p:cTn id="12" fill="hold" nodeType="afterGroup">
                            <p:stCondLst>
                              <p:cond delay="1000"/>
                            </p:stCondLst>
                            <p:childTnLst>
                              <p:par>
                                <p:cTn id="13" presetID="4" presetClass="entr" presetSubtype="32" fill="hold" nodeType="afterEffect">
                                  <p:stCondLst>
                                    <p:cond delay="0"/>
                                  </p:stCondLst>
                                  <p:childTnLst>
                                    <p:set>
                                      <p:cBhvr>
                                        <p:cTn id="14" dur="1" fill="hold">
                                          <p:stCondLst>
                                            <p:cond delay="0"/>
                                          </p:stCondLst>
                                        </p:cTn>
                                        <p:tgtEl>
                                          <p:spTgt spid="60427"/>
                                        </p:tgtEl>
                                        <p:attrNameLst>
                                          <p:attrName>style.visibility</p:attrName>
                                        </p:attrNameLst>
                                      </p:cBhvr>
                                      <p:to>
                                        <p:strVal val="visible"/>
                                      </p:to>
                                    </p:set>
                                    <p:animEffect transition="in" filter="box(out)">
                                      <p:cBhvr>
                                        <p:cTn id="15" dur="500"/>
                                        <p:tgtEl>
                                          <p:spTgt spid="604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bldLvl="2"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ctr"/>
            <a:r>
              <a:rPr lang="en-US" b="1" dirty="0">
                <a:solidFill>
                  <a:srgbClr val="FF0000"/>
                </a:solidFill>
              </a:rPr>
              <a:t>The Losses from the</a:t>
            </a:r>
            <a:br>
              <a:rPr lang="en-US" b="1" dirty="0">
                <a:solidFill>
                  <a:srgbClr val="FF0000"/>
                </a:solidFill>
              </a:rPr>
            </a:br>
            <a:r>
              <a:rPr lang="en-US" b="1" dirty="0">
                <a:solidFill>
                  <a:srgbClr val="FF0000"/>
                </a:solidFill>
              </a:rPr>
              <a:t>Imposition of a Tariff</a:t>
            </a:r>
          </a:p>
        </p:txBody>
      </p:sp>
      <p:sp>
        <p:nvSpPr>
          <p:cNvPr id="62467" name="Rectangle 3"/>
          <p:cNvSpPr>
            <a:spLocks noGrp="1" noChangeArrowheads="1"/>
          </p:cNvSpPr>
          <p:nvPr>
            <p:ph idx="1"/>
          </p:nvPr>
        </p:nvSpPr>
        <p:spPr>
          <a:xfrm>
            <a:off x="4508629" y="1690689"/>
            <a:ext cx="4134118" cy="3771900"/>
          </a:xfrm>
        </p:spPr>
        <p:txBody>
          <a:bodyPr>
            <a:noAutofit/>
          </a:bodyPr>
          <a:lstStyle/>
          <a:p>
            <a:pPr>
              <a:spcAft>
                <a:spcPct val="15000"/>
              </a:spcAft>
            </a:pPr>
            <a:r>
              <a:rPr lang="en-US" b="1" dirty="0">
                <a:solidFill>
                  <a:schemeClr val="bg1"/>
                </a:solidFill>
              </a:rPr>
              <a:t>The loss of efficiency from a $1 tariff:</a:t>
            </a:r>
          </a:p>
          <a:p>
            <a:pPr marL="647700" lvl="1" indent="-304800">
              <a:spcAft>
                <a:spcPct val="15000"/>
              </a:spcAft>
              <a:buFontTx/>
              <a:buAutoNum type="arabicPeriod"/>
            </a:pPr>
            <a:r>
              <a:rPr lang="en-US" b="1" dirty="0">
                <a:solidFill>
                  <a:schemeClr val="bg1"/>
                </a:solidFill>
              </a:rPr>
              <a:t>Consumers must pay a higher price for goods that could be produced at a lower cost.</a:t>
            </a:r>
          </a:p>
          <a:p>
            <a:pPr marL="647700" lvl="1" indent="-304800">
              <a:spcAft>
                <a:spcPct val="15000"/>
              </a:spcAft>
              <a:buFontTx/>
              <a:buAutoNum type="arabicPeriod"/>
            </a:pPr>
            <a:r>
              <a:rPr lang="en-US" b="1" dirty="0">
                <a:solidFill>
                  <a:schemeClr val="bg1"/>
                </a:solidFill>
              </a:rPr>
              <a:t>Marginal producers are drawn into textiles and away from other goods, resulting in inefficient domestic production.</a:t>
            </a:r>
          </a:p>
        </p:txBody>
      </p:sp>
      <p:sp>
        <p:nvSpPr>
          <p:cNvPr id="9" name="Slide Number Placeholder 3"/>
          <p:cNvSpPr>
            <a:spLocks noGrp="1"/>
          </p:cNvSpPr>
          <p:nvPr>
            <p:ph type="sldNum" sz="quarter" idx="12"/>
          </p:nvPr>
        </p:nvSpPr>
        <p:spPr/>
        <p:txBody>
          <a:bodyPr/>
          <a:lstStyle/>
          <a:p>
            <a:fld id="{B50AE4FD-0902-4310-B66E-299E416D67A5}" type="slidenum">
              <a:rPr lang="en-US" b="1"/>
              <a:pPr/>
              <a:t>21</a:t>
            </a:fld>
            <a:r>
              <a:rPr lang="en-US" b="1"/>
              <a:t> of 47</a:t>
            </a:r>
          </a:p>
        </p:txBody>
      </p:sp>
      <p:sp>
        <p:nvSpPr>
          <p:cNvPr id="62471" name="Text Box 7"/>
          <p:cNvSpPr txBox="1">
            <a:spLocks noChangeArrowheads="1"/>
          </p:cNvSpPr>
          <p:nvPr/>
        </p:nvSpPr>
        <p:spPr bwMode="auto">
          <a:xfrm>
            <a:off x="1714500" y="5257802"/>
            <a:ext cx="28575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Tx/>
              <a:buChar char="•"/>
            </a:pPr>
            <a:r>
              <a:rPr lang="en-US" sz="1500" b="1" dirty="0">
                <a:solidFill>
                  <a:srgbClr val="FFFF00"/>
                </a:solidFill>
                <a:latin typeface="Arial" panose="020B0604020202020204" pitchFamily="34" charset="0"/>
              </a:rPr>
              <a:t>Government revenue equals the shaded area.</a:t>
            </a:r>
          </a:p>
        </p:txBody>
      </p:sp>
      <p:pic>
        <p:nvPicPr>
          <p:cNvPr id="62472" name="Picture 8" descr="fig30-4b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103" y="2228850"/>
            <a:ext cx="2984897" cy="3028950"/>
          </a:xfrm>
          <a:prstGeom prst="rect">
            <a:avLst/>
          </a:prstGeom>
          <a:noFill/>
          <a:extLst>
            <a:ext uri="{909E8E84-426E-40DD-AFC4-6F175D3DCCD1}">
              <a14:hiddenFill xmlns:a14="http://schemas.microsoft.com/office/drawing/2010/main">
                <a:solidFill>
                  <a:srgbClr val="FFFFFF"/>
                </a:solidFill>
              </a14:hiddenFill>
            </a:ext>
          </a:extLst>
        </p:spPr>
      </p:pic>
      <p:pic>
        <p:nvPicPr>
          <p:cNvPr id="62473" name="Picture 9" descr="fig30-4b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7103" y="2228850"/>
            <a:ext cx="2984897" cy="3028950"/>
          </a:xfrm>
          <a:prstGeom prst="rect">
            <a:avLst/>
          </a:prstGeom>
          <a:noFill/>
          <a:extLst>
            <a:ext uri="{909E8E84-426E-40DD-AFC4-6F175D3DCCD1}">
              <a14:hiddenFill xmlns:a14="http://schemas.microsoft.com/office/drawing/2010/main">
                <a:solidFill>
                  <a:srgbClr val="FFFFFF"/>
                </a:solidFill>
              </a14:hiddenFill>
            </a:ext>
          </a:extLst>
        </p:spPr>
      </p:pic>
      <p:pic>
        <p:nvPicPr>
          <p:cNvPr id="62474" name="Picture 10" descr="fig30-4b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7103" y="2228850"/>
            <a:ext cx="2984897" cy="3028950"/>
          </a:xfrm>
          <a:prstGeom prst="rect">
            <a:avLst/>
          </a:prstGeom>
          <a:noFill/>
          <a:extLst>
            <a:ext uri="{909E8E84-426E-40DD-AFC4-6F175D3DCCD1}">
              <a14:hiddenFill xmlns:a14="http://schemas.microsoft.com/office/drawing/2010/main">
                <a:solidFill>
                  <a:srgbClr val="FFFFFF"/>
                </a:solidFill>
              </a14:hiddenFill>
            </a:ext>
          </a:extLst>
        </p:spPr>
      </p:pic>
      <p:pic>
        <p:nvPicPr>
          <p:cNvPr id="62475" name="Picture 11" descr="fig30-4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7103" y="2228850"/>
            <a:ext cx="2984897" cy="3028950"/>
          </a:xfrm>
          <a:prstGeom prst="rect">
            <a:avLst/>
          </a:prstGeom>
          <a:solidFill>
            <a:schemeClr val="bg1"/>
          </a:solidFill>
          <a:extLst/>
        </p:spPr>
      </p:pic>
    </p:spTree>
    <p:extLst>
      <p:ext uri="{BB962C8B-B14F-4D97-AF65-F5344CB8AC3E}">
        <p14:creationId xmlns:p14="http://schemas.microsoft.com/office/powerpoint/2010/main" val="28722689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Effect transition="in" filter="wipe(left)">
                                      <p:cBhvr>
                                        <p:cTn id="7" dur="500"/>
                                        <p:tgtEl>
                                          <p:spTgt spid="6246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2467">
                                            <p:txEl>
                                              <p:pRg st="1" end="1"/>
                                            </p:txEl>
                                          </p:spTgt>
                                        </p:tgtEl>
                                        <p:attrNameLst>
                                          <p:attrName>style.visibility</p:attrName>
                                        </p:attrNameLst>
                                      </p:cBhvr>
                                      <p:to>
                                        <p:strVal val="visible"/>
                                      </p:to>
                                    </p:set>
                                    <p:animEffect transition="in" filter="wipe(left)">
                                      <p:cBhvr>
                                        <p:cTn id="10" dur="500"/>
                                        <p:tgtEl>
                                          <p:spTgt spid="62467">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62467">
                                            <p:txEl>
                                              <p:pRg st="2" end="2"/>
                                            </p:txEl>
                                          </p:spTgt>
                                        </p:tgtEl>
                                        <p:attrNameLst>
                                          <p:attrName>style.visibility</p:attrName>
                                        </p:attrNameLst>
                                      </p:cBhvr>
                                      <p:to>
                                        <p:strVal val="visible"/>
                                      </p:to>
                                    </p:set>
                                    <p:animEffect transition="in" filter="wipe(left)">
                                      <p:cBhvr>
                                        <p:cTn id="13" dur="500"/>
                                        <p:tgtEl>
                                          <p:spTgt spid="62467">
                                            <p:txEl>
                                              <p:pRg st="2" end="2"/>
                                            </p:txEl>
                                          </p:spTgt>
                                        </p:tgtEl>
                                      </p:cBhvr>
                                    </p:animEffect>
                                  </p:childTnLst>
                                </p:cTn>
                              </p:par>
                            </p:childTnLst>
                          </p:cTn>
                        </p:par>
                        <p:par>
                          <p:cTn id="14" fill="hold" nodeType="afterGroup">
                            <p:stCondLst>
                              <p:cond delay="500"/>
                            </p:stCondLst>
                            <p:childTnLst>
                              <p:par>
                                <p:cTn id="15" presetID="4" presetClass="entr" presetSubtype="32" fill="hold" nodeType="afterEffect">
                                  <p:stCondLst>
                                    <p:cond delay="0"/>
                                  </p:stCondLst>
                                  <p:childTnLst>
                                    <p:set>
                                      <p:cBhvr>
                                        <p:cTn id="16" dur="1" fill="hold">
                                          <p:stCondLst>
                                            <p:cond delay="0"/>
                                          </p:stCondLst>
                                        </p:cTn>
                                        <p:tgtEl>
                                          <p:spTgt spid="62473"/>
                                        </p:tgtEl>
                                        <p:attrNameLst>
                                          <p:attrName>style.visibility</p:attrName>
                                        </p:attrNameLst>
                                      </p:cBhvr>
                                      <p:to>
                                        <p:strVal val="visible"/>
                                      </p:to>
                                    </p:set>
                                    <p:animEffect transition="in" filter="box(out)">
                                      <p:cBhvr>
                                        <p:cTn id="17" dur="500"/>
                                        <p:tgtEl>
                                          <p:spTgt spid="62473"/>
                                        </p:tgtEl>
                                      </p:cBhvr>
                                    </p:animEffect>
                                  </p:childTnLst>
                                </p:cTn>
                              </p:par>
                            </p:childTnLst>
                          </p:cTn>
                        </p:par>
                        <p:par>
                          <p:cTn id="18" fill="hold" nodeType="afterGroup">
                            <p:stCondLst>
                              <p:cond delay="1000"/>
                            </p:stCondLst>
                            <p:childTnLst>
                              <p:par>
                                <p:cTn id="19" presetID="4" presetClass="entr" presetSubtype="32" fill="hold" nodeType="afterEffect">
                                  <p:stCondLst>
                                    <p:cond delay="0"/>
                                  </p:stCondLst>
                                  <p:childTnLst>
                                    <p:set>
                                      <p:cBhvr>
                                        <p:cTn id="20" dur="1" fill="hold">
                                          <p:stCondLst>
                                            <p:cond delay="0"/>
                                          </p:stCondLst>
                                        </p:cTn>
                                        <p:tgtEl>
                                          <p:spTgt spid="62474"/>
                                        </p:tgtEl>
                                        <p:attrNameLst>
                                          <p:attrName>style.visibility</p:attrName>
                                        </p:attrNameLst>
                                      </p:cBhvr>
                                      <p:to>
                                        <p:strVal val="visible"/>
                                      </p:to>
                                    </p:set>
                                    <p:animEffect transition="in" filter="box(out)">
                                      <p:cBhvr>
                                        <p:cTn id="21" dur="500"/>
                                        <p:tgtEl>
                                          <p:spTgt spid="62474"/>
                                        </p:tgtEl>
                                      </p:cBhvr>
                                    </p:animEffect>
                                  </p:childTnLst>
                                </p:cTn>
                              </p:par>
                            </p:childTnLst>
                          </p:cTn>
                        </p:par>
                        <p:par>
                          <p:cTn id="22" fill="hold" nodeType="afterGroup">
                            <p:stCondLst>
                              <p:cond delay="1500"/>
                            </p:stCondLst>
                            <p:childTnLst>
                              <p:par>
                                <p:cTn id="23" presetID="4" presetClass="entr" presetSubtype="32" fill="hold" grpId="0" nodeType="afterEffect">
                                  <p:stCondLst>
                                    <p:cond delay="0"/>
                                  </p:stCondLst>
                                  <p:childTnLst>
                                    <p:set>
                                      <p:cBhvr>
                                        <p:cTn id="24" dur="1" fill="hold">
                                          <p:stCondLst>
                                            <p:cond delay="0"/>
                                          </p:stCondLst>
                                        </p:cTn>
                                        <p:tgtEl>
                                          <p:spTgt spid="62471"/>
                                        </p:tgtEl>
                                        <p:attrNameLst>
                                          <p:attrName>style.visibility</p:attrName>
                                        </p:attrNameLst>
                                      </p:cBhvr>
                                      <p:to>
                                        <p:strVal val="visible"/>
                                      </p:to>
                                    </p:set>
                                    <p:animEffect transition="in" filter="box(out)">
                                      <p:cBhvr>
                                        <p:cTn id="25" dur="500"/>
                                        <p:tgtEl>
                                          <p:spTgt spid="62471"/>
                                        </p:tgtEl>
                                      </p:cBhvr>
                                    </p:animEffect>
                                  </p:childTnLst>
                                </p:cTn>
                              </p:par>
                            </p:childTnLst>
                          </p:cTn>
                        </p:par>
                        <p:par>
                          <p:cTn id="26" fill="hold" nodeType="afterGroup">
                            <p:stCondLst>
                              <p:cond delay="2000"/>
                            </p:stCondLst>
                            <p:childTnLst>
                              <p:par>
                                <p:cTn id="27" presetID="4" presetClass="entr" presetSubtype="32" fill="hold" nodeType="afterEffect">
                                  <p:stCondLst>
                                    <p:cond delay="0"/>
                                  </p:stCondLst>
                                  <p:childTnLst>
                                    <p:set>
                                      <p:cBhvr>
                                        <p:cTn id="28" dur="1" fill="hold">
                                          <p:stCondLst>
                                            <p:cond delay="0"/>
                                          </p:stCondLst>
                                        </p:cTn>
                                        <p:tgtEl>
                                          <p:spTgt spid="62475"/>
                                        </p:tgtEl>
                                        <p:attrNameLst>
                                          <p:attrName>style.visibility</p:attrName>
                                        </p:attrNameLst>
                                      </p:cBhvr>
                                      <p:to>
                                        <p:strVal val="visible"/>
                                      </p:to>
                                    </p:set>
                                    <p:animEffect transition="in" filter="box(out)">
                                      <p:cBhvr>
                                        <p:cTn id="29" dur="500"/>
                                        <p:tgtEl>
                                          <p:spTgt spid="624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P spid="6247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a:bodyPr>
          <a:lstStyle/>
          <a:p>
            <a:pPr algn="ctr"/>
            <a:r>
              <a:rPr lang="en-US" sz="5400" b="1" dirty="0">
                <a:solidFill>
                  <a:srgbClr val="FF0000"/>
                </a:solidFill>
              </a:rPr>
              <a:t>The Case for Protection</a:t>
            </a:r>
          </a:p>
        </p:txBody>
      </p:sp>
      <p:sp>
        <p:nvSpPr>
          <p:cNvPr id="63491" name="Rectangle 3"/>
          <p:cNvSpPr>
            <a:spLocks noGrp="1" noChangeArrowheads="1"/>
          </p:cNvSpPr>
          <p:nvPr>
            <p:ph idx="1"/>
          </p:nvPr>
        </p:nvSpPr>
        <p:spPr/>
        <p:txBody>
          <a:bodyPr/>
          <a:lstStyle/>
          <a:p>
            <a:pPr>
              <a:lnSpc>
                <a:spcPct val="90000"/>
              </a:lnSpc>
              <a:spcAft>
                <a:spcPct val="15000"/>
              </a:spcAft>
            </a:pPr>
            <a:r>
              <a:rPr lang="en-US" b="1" dirty="0">
                <a:solidFill>
                  <a:schemeClr val="bg1"/>
                </a:solidFill>
              </a:rPr>
              <a:t>Protection saves jobs</a:t>
            </a:r>
          </a:p>
          <a:p>
            <a:pPr>
              <a:lnSpc>
                <a:spcPct val="90000"/>
              </a:lnSpc>
              <a:spcAft>
                <a:spcPct val="15000"/>
              </a:spcAft>
            </a:pPr>
            <a:r>
              <a:rPr lang="en-US" b="1" dirty="0">
                <a:solidFill>
                  <a:schemeClr val="bg1"/>
                </a:solidFill>
              </a:rPr>
              <a:t>Some countries engage in unfair trade practices</a:t>
            </a:r>
          </a:p>
          <a:p>
            <a:pPr>
              <a:lnSpc>
                <a:spcPct val="90000"/>
              </a:lnSpc>
              <a:spcAft>
                <a:spcPct val="15000"/>
              </a:spcAft>
            </a:pPr>
            <a:r>
              <a:rPr lang="en-US" b="1" dirty="0">
                <a:solidFill>
                  <a:schemeClr val="bg1"/>
                </a:solidFill>
              </a:rPr>
              <a:t>Cheap foreign labor makes competition unfair</a:t>
            </a:r>
          </a:p>
          <a:p>
            <a:pPr>
              <a:lnSpc>
                <a:spcPct val="90000"/>
              </a:lnSpc>
              <a:spcAft>
                <a:spcPct val="15000"/>
              </a:spcAft>
            </a:pPr>
            <a:r>
              <a:rPr lang="en-US" b="1" dirty="0">
                <a:solidFill>
                  <a:schemeClr val="bg1"/>
                </a:solidFill>
              </a:rPr>
              <a:t>Protection safeguards national security</a:t>
            </a:r>
          </a:p>
          <a:p>
            <a:pPr>
              <a:lnSpc>
                <a:spcPct val="90000"/>
              </a:lnSpc>
              <a:spcAft>
                <a:spcPct val="15000"/>
              </a:spcAft>
            </a:pPr>
            <a:r>
              <a:rPr lang="en-US" b="1" dirty="0">
                <a:solidFill>
                  <a:schemeClr val="bg1"/>
                </a:solidFill>
              </a:rPr>
              <a:t>Protection discourages dependency</a:t>
            </a:r>
          </a:p>
          <a:p>
            <a:pPr>
              <a:lnSpc>
                <a:spcPct val="90000"/>
              </a:lnSpc>
              <a:spcAft>
                <a:spcPct val="15000"/>
              </a:spcAft>
            </a:pPr>
            <a:r>
              <a:rPr lang="en-US" b="1" dirty="0">
                <a:solidFill>
                  <a:schemeClr val="bg1"/>
                </a:solidFill>
              </a:rPr>
              <a:t>Protection safeguards infant industries</a:t>
            </a:r>
          </a:p>
        </p:txBody>
      </p:sp>
      <p:sp>
        <p:nvSpPr>
          <p:cNvPr id="4" name="Slide Number Placeholder 3"/>
          <p:cNvSpPr>
            <a:spLocks noGrp="1"/>
          </p:cNvSpPr>
          <p:nvPr>
            <p:ph type="sldNum" sz="quarter" idx="12"/>
          </p:nvPr>
        </p:nvSpPr>
        <p:spPr/>
        <p:txBody>
          <a:bodyPr/>
          <a:lstStyle/>
          <a:p>
            <a:fld id="{92621F34-DA44-4602-8402-1F00C0F73647}" type="slidenum">
              <a:rPr lang="en-US" b="1"/>
              <a:pPr/>
              <a:t>22</a:t>
            </a:fld>
            <a:r>
              <a:rPr lang="en-US" b="1"/>
              <a:t> of 47</a:t>
            </a:r>
          </a:p>
        </p:txBody>
      </p:sp>
    </p:spTree>
    <p:extLst>
      <p:ext uri="{BB962C8B-B14F-4D97-AF65-F5344CB8AC3E}">
        <p14:creationId xmlns:p14="http://schemas.microsoft.com/office/powerpoint/2010/main" val="36730221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wipe(left)">
                                      <p:cBhvr>
                                        <p:cTn id="7" dur="500"/>
                                        <p:tgtEl>
                                          <p:spTgt spid="63491">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3491">
                                            <p:txEl>
                                              <p:pRg st="1" end="1"/>
                                            </p:txEl>
                                          </p:spTgt>
                                        </p:tgtEl>
                                        <p:attrNameLst>
                                          <p:attrName>style.visibility</p:attrName>
                                        </p:attrNameLst>
                                      </p:cBhvr>
                                      <p:to>
                                        <p:strVal val="visible"/>
                                      </p:to>
                                    </p:set>
                                    <p:animEffect transition="in" filter="wipe(left)">
                                      <p:cBhvr>
                                        <p:cTn id="11" dur="500"/>
                                        <p:tgtEl>
                                          <p:spTgt spid="63491">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3491">
                                            <p:txEl>
                                              <p:pRg st="2" end="2"/>
                                            </p:txEl>
                                          </p:spTgt>
                                        </p:tgtEl>
                                        <p:attrNameLst>
                                          <p:attrName>style.visibility</p:attrName>
                                        </p:attrNameLst>
                                      </p:cBhvr>
                                      <p:to>
                                        <p:strVal val="visible"/>
                                      </p:to>
                                    </p:set>
                                    <p:animEffect transition="in" filter="wipe(left)">
                                      <p:cBhvr>
                                        <p:cTn id="15" dur="500"/>
                                        <p:tgtEl>
                                          <p:spTgt spid="63491">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3491">
                                            <p:txEl>
                                              <p:pRg st="3" end="3"/>
                                            </p:txEl>
                                          </p:spTgt>
                                        </p:tgtEl>
                                        <p:attrNameLst>
                                          <p:attrName>style.visibility</p:attrName>
                                        </p:attrNameLst>
                                      </p:cBhvr>
                                      <p:to>
                                        <p:strVal val="visible"/>
                                      </p:to>
                                    </p:set>
                                    <p:animEffect transition="in" filter="wipe(left)">
                                      <p:cBhvr>
                                        <p:cTn id="19" dur="500"/>
                                        <p:tgtEl>
                                          <p:spTgt spid="63491">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3491">
                                            <p:txEl>
                                              <p:pRg st="4" end="4"/>
                                            </p:txEl>
                                          </p:spTgt>
                                        </p:tgtEl>
                                        <p:attrNameLst>
                                          <p:attrName>style.visibility</p:attrName>
                                        </p:attrNameLst>
                                      </p:cBhvr>
                                      <p:to>
                                        <p:strVal val="visible"/>
                                      </p:to>
                                    </p:set>
                                    <p:animEffect transition="in" filter="wipe(left)">
                                      <p:cBhvr>
                                        <p:cTn id="23" dur="500"/>
                                        <p:tgtEl>
                                          <p:spTgt spid="63491">
                                            <p:txEl>
                                              <p:pRg st="4" end="4"/>
                                            </p:txEl>
                                          </p:spTgt>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63491">
                                            <p:txEl>
                                              <p:pRg st="5" end="5"/>
                                            </p:txEl>
                                          </p:spTgt>
                                        </p:tgtEl>
                                        <p:attrNameLst>
                                          <p:attrName>style.visibility</p:attrName>
                                        </p:attrNameLst>
                                      </p:cBhvr>
                                      <p:to>
                                        <p:strVal val="visible"/>
                                      </p:to>
                                    </p:set>
                                    <p:animEffect transition="in" filter="wipe(left)">
                                      <p:cBhvr>
                                        <p:cTn id="27" dur="500"/>
                                        <p:tgtEl>
                                          <p:spTgt spid="634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normAutofit/>
          </a:bodyPr>
          <a:lstStyle/>
          <a:p>
            <a:pPr algn="ctr"/>
            <a:r>
              <a:rPr lang="en-US" sz="6000" b="1" dirty="0">
                <a:solidFill>
                  <a:srgbClr val="FF0000"/>
                </a:solidFill>
              </a:rPr>
              <a:t>The Case for Protection</a:t>
            </a:r>
          </a:p>
        </p:txBody>
      </p:sp>
      <p:sp>
        <p:nvSpPr>
          <p:cNvPr id="91139" name="Rectangle 3"/>
          <p:cNvSpPr>
            <a:spLocks noGrp="1" noChangeArrowheads="1"/>
          </p:cNvSpPr>
          <p:nvPr>
            <p:ph idx="1"/>
          </p:nvPr>
        </p:nvSpPr>
        <p:spPr/>
        <p:txBody>
          <a:bodyPr>
            <a:normAutofit/>
          </a:bodyPr>
          <a:lstStyle/>
          <a:p>
            <a:pPr>
              <a:spcAft>
                <a:spcPct val="15000"/>
              </a:spcAft>
            </a:pPr>
            <a:r>
              <a:rPr lang="en-US" sz="4000" b="1" dirty="0">
                <a:solidFill>
                  <a:schemeClr val="bg1"/>
                </a:solidFill>
              </a:rPr>
              <a:t>An </a:t>
            </a:r>
            <a:r>
              <a:rPr lang="en-US" sz="4000" b="1" i="1" dirty="0">
                <a:solidFill>
                  <a:srgbClr val="FFFF00"/>
                </a:solidFill>
              </a:rPr>
              <a:t>infant industry</a:t>
            </a:r>
            <a:r>
              <a:rPr lang="en-US" sz="4000" b="1" dirty="0">
                <a:solidFill>
                  <a:schemeClr val="bg1"/>
                </a:solidFill>
              </a:rPr>
              <a:t> is a young industry that may need temporary protection from competition from the established industries of other countries to develop an acquired comparative advantage.</a:t>
            </a:r>
          </a:p>
        </p:txBody>
      </p:sp>
      <p:sp>
        <p:nvSpPr>
          <p:cNvPr id="4" name="Slide Number Placeholder 3"/>
          <p:cNvSpPr>
            <a:spLocks noGrp="1"/>
          </p:cNvSpPr>
          <p:nvPr>
            <p:ph type="sldNum" sz="quarter" idx="12"/>
          </p:nvPr>
        </p:nvSpPr>
        <p:spPr/>
        <p:txBody>
          <a:bodyPr/>
          <a:lstStyle/>
          <a:p>
            <a:fld id="{A466B441-D013-4C70-8C00-1BF2319326BA}" type="slidenum">
              <a:rPr lang="en-US" sz="1400" b="1"/>
              <a:pPr/>
              <a:t>23</a:t>
            </a:fld>
            <a:r>
              <a:rPr lang="en-US" sz="1400" b="1"/>
              <a:t> of 47</a:t>
            </a:r>
          </a:p>
        </p:txBody>
      </p:sp>
    </p:spTree>
    <p:extLst>
      <p:ext uri="{BB962C8B-B14F-4D97-AF65-F5344CB8AC3E}">
        <p14:creationId xmlns:p14="http://schemas.microsoft.com/office/powerpoint/2010/main" val="21354932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Effect transition="in" filter="wipe(left)">
                                      <p:cBhvr>
                                        <p:cTn id="7" dur="500"/>
                                        <p:tgtEl>
                                          <p:spTgt spid="911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0310" y="2524260"/>
            <a:ext cx="7315200" cy="1323439"/>
          </a:xfrm>
          <a:prstGeom prst="rect">
            <a:avLst/>
          </a:prstGeom>
          <a:noFill/>
        </p:spPr>
        <p:txBody>
          <a:bodyPr wrap="square" rtlCol="0">
            <a:spAutoFit/>
          </a:bodyPr>
          <a:lstStyle/>
          <a:p>
            <a:pPr algn="ctr"/>
            <a:r>
              <a:rPr lang="en-US" sz="8000" b="1" dirty="0" smtClean="0">
                <a:solidFill>
                  <a:srgbClr val="FFFF00"/>
                </a:solidFill>
              </a:rPr>
              <a:t>QUESTIONS????</a:t>
            </a:r>
            <a:endParaRPr lang="en-US" sz="8000" b="1" dirty="0">
              <a:solidFill>
                <a:srgbClr val="FFFF00"/>
              </a:solidFill>
            </a:endParaRPr>
          </a:p>
        </p:txBody>
      </p:sp>
    </p:spTree>
    <p:extLst>
      <p:ext uri="{BB962C8B-B14F-4D97-AF65-F5344CB8AC3E}">
        <p14:creationId xmlns:p14="http://schemas.microsoft.com/office/powerpoint/2010/main" val="3832005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ctr"/>
            <a:r>
              <a:rPr lang="en-US" sz="4800" b="1" dirty="0">
                <a:solidFill>
                  <a:srgbClr val="FF0000"/>
                </a:solidFill>
              </a:rPr>
              <a:t>Exchange Rates</a:t>
            </a:r>
          </a:p>
        </p:txBody>
      </p:sp>
      <p:sp>
        <p:nvSpPr>
          <p:cNvPr id="40963" name="Rectangle 3"/>
          <p:cNvSpPr>
            <a:spLocks noGrp="1" noChangeArrowheads="1"/>
          </p:cNvSpPr>
          <p:nvPr>
            <p:ph idx="1"/>
          </p:nvPr>
        </p:nvSpPr>
        <p:spPr>
          <a:xfrm>
            <a:off x="474103" y="1572028"/>
            <a:ext cx="8167622" cy="3600450"/>
          </a:xfrm>
        </p:spPr>
        <p:txBody>
          <a:bodyPr>
            <a:noAutofit/>
          </a:bodyPr>
          <a:lstStyle/>
          <a:p>
            <a:r>
              <a:rPr lang="en-US" sz="3200" b="1" dirty="0">
                <a:solidFill>
                  <a:schemeClr val="bg1"/>
                </a:solidFill>
              </a:rPr>
              <a:t>An </a:t>
            </a:r>
            <a:r>
              <a:rPr lang="en-US" sz="3200" b="1" i="1" dirty="0">
                <a:solidFill>
                  <a:schemeClr val="bg1"/>
                </a:solidFill>
              </a:rPr>
              <a:t>exchange rate</a:t>
            </a:r>
            <a:r>
              <a:rPr lang="en-US" sz="3200" b="1" dirty="0">
                <a:solidFill>
                  <a:schemeClr val="bg1"/>
                </a:solidFill>
              </a:rPr>
              <a:t> is the ratio at which two currencies are traded, or the price of one currency in terms of another.</a:t>
            </a:r>
          </a:p>
          <a:p>
            <a:r>
              <a:rPr lang="en-US" sz="3200" b="1" dirty="0">
                <a:solidFill>
                  <a:schemeClr val="bg1"/>
                </a:solidFill>
              </a:rPr>
              <a:t>For any pair of countries, there is a range of exchange rates that can lead automatically to both countries realizing the gains from specialization and comparative advantage.</a:t>
            </a:r>
          </a:p>
        </p:txBody>
      </p:sp>
    </p:spTree>
    <p:extLst>
      <p:ext uri="{BB962C8B-B14F-4D97-AF65-F5344CB8AC3E}">
        <p14:creationId xmlns:p14="http://schemas.microsoft.com/office/powerpoint/2010/main" val="22374696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wipe(left)">
                                      <p:cBhvr>
                                        <p:cTn id="7" dur="500"/>
                                        <p:tgtEl>
                                          <p:spTgt spid="40963">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animEffect transition="in" filter="wipe(left)">
                                      <p:cBhvr>
                                        <p:cTn id="11" dur="500"/>
                                        <p:tgtEl>
                                          <p:spTgt spid="409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pPr algn="ctr"/>
            <a:r>
              <a:rPr lang="en-US" sz="4800" b="1" dirty="0">
                <a:solidFill>
                  <a:srgbClr val="FF0000"/>
                </a:solidFill>
              </a:rPr>
              <a:t>Trade and Exchange Rates</a:t>
            </a:r>
            <a:br>
              <a:rPr lang="en-US" sz="4800" b="1" dirty="0">
                <a:solidFill>
                  <a:srgbClr val="FF0000"/>
                </a:solidFill>
              </a:rPr>
            </a:br>
            <a:r>
              <a:rPr lang="en-US" sz="4800" b="1" dirty="0">
                <a:solidFill>
                  <a:srgbClr val="FF0000"/>
                </a:solidFill>
              </a:rPr>
              <a:t>in a Two-Country/Two-Good World</a:t>
            </a:r>
          </a:p>
        </p:txBody>
      </p:sp>
      <p:sp>
        <p:nvSpPr>
          <p:cNvPr id="43113" name="Rectangle 105"/>
          <p:cNvSpPr>
            <a:spLocks noGrp="1" noChangeArrowheads="1"/>
          </p:cNvSpPr>
          <p:nvPr>
            <p:ph idx="1"/>
          </p:nvPr>
        </p:nvSpPr>
        <p:spPr>
          <a:xfrm>
            <a:off x="502276" y="4972050"/>
            <a:ext cx="8126568" cy="742950"/>
          </a:xfrm>
        </p:spPr>
        <p:txBody>
          <a:bodyPr>
            <a:noAutofit/>
          </a:bodyPr>
          <a:lstStyle/>
          <a:p>
            <a:r>
              <a:rPr lang="en-US" b="1" i="1" dirty="0">
                <a:solidFill>
                  <a:srgbClr val="FFFF00"/>
                </a:solidFill>
              </a:rPr>
              <a:t>The option of buying at home or importing will depend on the exchange rate.</a:t>
            </a:r>
          </a:p>
        </p:txBody>
      </p:sp>
      <p:sp>
        <p:nvSpPr>
          <p:cNvPr id="34" name="Slide Number Placeholder 3"/>
          <p:cNvSpPr>
            <a:spLocks noGrp="1"/>
          </p:cNvSpPr>
          <p:nvPr>
            <p:ph type="sldNum" sz="quarter" idx="12"/>
          </p:nvPr>
        </p:nvSpPr>
        <p:spPr/>
        <p:txBody>
          <a:bodyPr/>
          <a:lstStyle/>
          <a:p>
            <a:fld id="{2D135FF8-542C-41A0-B811-BE2905B7BB51}" type="slidenum">
              <a:rPr lang="en-US" sz="1400" b="1"/>
              <a:pPr/>
              <a:t>4</a:t>
            </a:fld>
            <a:r>
              <a:rPr lang="en-US" sz="1400" b="1"/>
              <a:t> of 47</a:t>
            </a:r>
          </a:p>
        </p:txBody>
      </p:sp>
      <p:graphicFrame>
        <p:nvGraphicFramePr>
          <p:cNvPr id="43131" name="Group 123"/>
          <p:cNvGraphicFramePr>
            <a:graphicFrameLocks noGrp="1"/>
          </p:cNvGraphicFramePr>
          <p:nvPr>
            <p:extLst>
              <p:ext uri="{D42A27DB-BD31-4B8C-83A1-F6EECF244321}">
                <p14:modId xmlns:p14="http://schemas.microsoft.com/office/powerpoint/2010/main" val="511255378"/>
              </p:ext>
            </p:extLst>
          </p:nvPr>
        </p:nvGraphicFramePr>
        <p:xfrm>
          <a:off x="1885950" y="2904367"/>
          <a:ext cx="4572000" cy="2053590"/>
        </p:xfrm>
        <a:graphic>
          <a:graphicData uri="http://schemas.openxmlformats.org/drawingml/2006/table">
            <a:tbl>
              <a:tblPr/>
              <a:tblGrid>
                <a:gridCol w="1524000"/>
                <a:gridCol w="1524000"/>
                <a:gridCol w="1524000"/>
              </a:tblGrid>
              <a:tr h="552450">
                <a:tc gridSpan="3">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500" b="1" i="0" u="none" strike="noStrike" cap="none" normalizeH="0" baseline="0" dirty="0" smtClean="0">
                          <a:ln>
                            <a:noFill/>
                          </a:ln>
                          <a:solidFill>
                            <a:schemeClr val="tx1"/>
                          </a:solidFill>
                          <a:effectLst/>
                          <a:latin typeface="Arial" panose="020B0604020202020204" pitchFamily="34" charset="0"/>
                        </a:rPr>
                        <a:t>Domestic Prices of Timber (Per Foot) and Rolled Steel (Per Meter) in the United States and Brazil</a:t>
                      </a:r>
                    </a:p>
                  </a:txBody>
                  <a:tcPr marL="68580" marR="68580" marT="34290" marB="34290" anchor="ctr" horzOverflow="overflow">
                    <a:lnL cap="flat">
                      <a:noFill/>
                    </a:lnL>
                    <a:lnR cap="flat">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3399">
                        <a:alpha val="50000"/>
                      </a:srgbClr>
                    </a:solidFill>
                  </a:tcPr>
                </a:tc>
                <a:tc hMerge="1">
                  <a:txBody>
                    <a:bodyPr/>
                    <a:lstStyle/>
                    <a:p>
                      <a:endParaRPr lang="en-US"/>
                    </a:p>
                  </a:txBody>
                  <a:tcPr/>
                </a:tc>
                <a:tc hMerge="1">
                  <a:txBody>
                    <a:bodyPr/>
                    <a:lstStyle/>
                    <a:p>
                      <a:endParaRPr lang="en-US"/>
                    </a:p>
                  </a:txBody>
                  <a:tcPr/>
                </a:tc>
              </a:tr>
              <a:tr h="274320">
                <a:tc rowSpan="2">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a:txBody>
                  <a:tcPr marL="68580" marR="68580" marT="34290" marB="34290" anchor="ctr" horzOverflow="overflow">
                    <a:lnL cap="flat">
                      <a:noFill/>
                    </a:lnL>
                    <a:lnR cap="flat">
                      <a:noFill/>
                    </a:lnR>
                    <a:lnT w="28575" cap="flat" cmpd="sng" algn="ctr">
                      <a:solidFill>
                        <a:schemeClr val="tx1"/>
                      </a:solidFill>
                      <a:prstDash val="solid"/>
                      <a:round/>
                      <a:headEnd type="none" w="med" len="med"/>
                      <a:tailEnd type="none" w="med" len="med"/>
                    </a:lnT>
                    <a:lnB>
                      <a:noFill/>
                    </a:lnB>
                    <a:lnTlToBr>
                      <a:noFill/>
                    </a:lnTlToBr>
                    <a:lnBlToTr>
                      <a:noFill/>
                    </a:lnBlToTr>
                    <a:solidFill>
                      <a:srgbClr val="FFFFFF">
                        <a:alpha val="48000"/>
                      </a:srgbClr>
                    </a:solidFill>
                  </a:tcPr>
                </a:tc>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400" b="1" i="0" u="none" strike="noStrike" cap="none" normalizeH="0" baseline="0" smtClean="0">
                          <a:ln>
                            <a:noFill/>
                          </a:ln>
                          <a:solidFill>
                            <a:schemeClr val="tx1"/>
                          </a:solidFill>
                          <a:effectLst/>
                          <a:latin typeface="Arial" panose="020B0604020202020204" pitchFamily="34" charset="0"/>
                        </a:rPr>
                        <a:t>UNITED STATES</a:t>
                      </a:r>
                    </a:p>
                  </a:txBody>
                  <a:tcPr marL="68580" marR="68580" marT="34290" marB="34290"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alpha val="48000"/>
                      </a:srgbClr>
                    </a:solidFill>
                  </a:tcPr>
                </a:tc>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400" b="1" i="0" u="none" strike="noStrike" cap="none" normalizeH="0" baseline="0" smtClean="0">
                          <a:ln>
                            <a:noFill/>
                          </a:ln>
                          <a:solidFill>
                            <a:schemeClr val="tx1"/>
                          </a:solidFill>
                          <a:effectLst/>
                          <a:latin typeface="Arial" panose="020B0604020202020204" pitchFamily="34" charset="0"/>
                        </a:rPr>
                        <a:t>BRAZIL</a:t>
                      </a:r>
                    </a:p>
                  </a:txBody>
                  <a:tcPr marL="68580" marR="68580" marT="34290" marB="34290"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alpha val="48000"/>
                      </a:srgbClr>
                    </a:solidFill>
                  </a:tcPr>
                </a:tc>
              </a:tr>
              <a:tr h="160020">
                <a:tc vMerge="1">
                  <a:txBody>
                    <a:bodyPr/>
                    <a:lstStyle/>
                    <a:p>
                      <a:endParaRPr lang="en-US"/>
                    </a:p>
                  </a:txBody>
                  <a:tcPr/>
                </a:tc>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600" b="0" i="0" u="none" strike="noStrike" cap="none" normalizeH="0" baseline="0" smtClean="0">
                        <a:ln>
                          <a:noFill/>
                        </a:ln>
                        <a:solidFill>
                          <a:schemeClr val="tx1"/>
                        </a:solidFill>
                        <a:effectLst/>
                        <a:latin typeface="Arial" panose="020B0604020202020204" pitchFamily="34" charset="0"/>
                      </a:endParaRPr>
                    </a:p>
                  </a:txBody>
                  <a:tcPr marL="68580" marR="68580" marT="34290" marB="34290" horzOverflow="overflow">
                    <a:lnL cap="flat">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solidFill>
                      <a:srgbClr val="333399"/>
                    </a:solidFill>
                  </a:tcPr>
                </a:tc>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600" b="0" i="0" u="none" strike="noStrike" cap="none" normalizeH="0" baseline="0" smtClean="0">
                        <a:ln>
                          <a:noFill/>
                        </a:ln>
                        <a:solidFill>
                          <a:schemeClr val="tx1"/>
                        </a:solidFill>
                        <a:effectLst/>
                        <a:latin typeface="Arial" panose="020B0604020202020204" pitchFamily="34" charset="0"/>
                      </a:endParaRPr>
                    </a:p>
                  </a:txBody>
                  <a:tcPr marL="68580" marR="68580" marT="34290" marB="34290" horzOverflow="overflow">
                    <a:lnL cap="flat">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solidFill>
                      <a:srgbClr val="333399"/>
                    </a:solidFill>
                  </a:tcPr>
                </a:tc>
              </a:tr>
              <a:tr h="342900">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Timber</a:t>
                      </a:r>
                    </a:p>
                  </a:txBody>
                  <a:tcPr marL="68580" marR="68580" marT="34290" marB="34290" horzOverflow="overflow">
                    <a:lnL cap="flat">
                      <a:noFill/>
                    </a:lnL>
                    <a:lnR cap="flat">
                      <a:noFill/>
                    </a:lnR>
                    <a:lnT>
                      <a:noFill/>
                    </a:lnT>
                    <a:lnB>
                      <a:noFill/>
                    </a:lnB>
                    <a:lnTlToBr>
                      <a:noFill/>
                    </a:lnTlToBr>
                    <a:lnBlToTr>
                      <a:noFill/>
                    </a:lnBlToTr>
                    <a:solidFill>
                      <a:srgbClr val="FFFFFF">
                        <a:alpha val="48000"/>
                      </a:srgbClr>
                    </a:solidFill>
                  </a:tcPr>
                </a:tc>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800" b="0" i="0" u="none" strike="noStrike" cap="none" normalizeH="0" baseline="0" dirty="0" smtClean="0">
                          <a:ln>
                            <a:noFill/>
                          </a:ln>
                          <a:solidFill>
                            <a:schemeClr val="bg1"/>
                          </a:solidFill>
                          <a:effectLst/>
                          <a:latin typeface="Arial" panose="020B0604020202020204" pitchFamily="34" charset="0"/>
                        </a:rPr>
                        <a:t>$1</a:t>
                      </a:r>
                    </a:p>
                  </a:txBody>
                  <a:tcPr marL="68580" marR="68580" marT="34290" marB="34290" horzOverflow="overflow">
                    <a:lnL cap="flat">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800" b="0" i="0" u="none" strike="noStrike" cap="none" normalizeH="0" baseline="0" smtClean="0">
                          <a:ln>
                            <a:noFill/>
                          </a:ln>
                          <a:solidFill>
                            <a:schemeClr val="bg1"/>
                          </a:solidFill>
                          <a:effectLst/>
                          <a:latin typeface="Arial" panose="020B0604020202020204" pitchFamily="34" charset="0"/>
                        </a:rPr>
                        <a:t>3 Reals</a:t>
                      </a:r>
                    </a:p>
                  </a:txBody>
                  <a:tcPr marL="68580" marR="68580" marT="34290" marB="34290" horzOverflow="overflow">
                    <a:lnL w="12700" cap="flat" cmpd="sng" algn="ctr">
                      <a:solidFill>
                        <a:schemeClr val="bg1"/>
                      </a:solidFill>
                      <a:prstDash val="solid"/>
                      <a:round/>
                      <a:headEnd type="none" w="med" len="med"/>
                      <a:tailEnd type="none" w="med" len="med"/>
                    </a:lnL>
                    <a:lnR cap="flat">
                      <a:noFill/>
                    </a:lnR>
                    <a:lnT>
                      <a:noFill/>
                    </a:lnT>
                    <a:lnB>
                      <a:noFill/>
                    </a:lnB>
                    <a:lnTlToBr>
                      <a:noFill/>
                    </a:lnTlToBr>
                    <a:lnBlToTr>
                      <a:noFill/>
                    </a:lnBlToTr>
                    <a:solidFill>
                      <a:srgbClr val="333399"/>
                    </a:solidFill>
                  </a:tcPr>
                </a:tc>
              </a:tr>
              <a:tr h="342900">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Rolled steel</a:t>
                      </a:r>
                    </a:p>
                  </a:txBody>
                  <a:tcPr marL="68580" marR="68580" marT="34290" marB="34290" horzOverflow="overflow">
                    <a:lnL cap="flat">
                      <a:noFill/>
                    </a:lnL>
                    <a:lnR cap="flat">
                      <a:noFill/>
                    </a:lnR>
                    <a:lnT>
                      <a:noFill/>
                    </a:lnT>
                    <a:lnB>
                      <a:noFill/>
                    </a:lnB>
                    <a:lnTlToBr>
                      <a:noFill/>
                    </a:lnTlToBr>
                    <a:lnBlToTr>
                      <a:noFill/>
                    </a:lnBlToTr>
                    <a:solidFill>
                      <a:srgbClr val="FFFFFF">
                        <a:alpha val="48000"/>
                      </a:srgbClr>
                    </a:solidFill>
                  </a:tcPr>
                </a:tc>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800" b="0" i="0" u="none" strike="noStrike" cap="none" normalizeH="0" baseline="0" smtClean="0">
                          <a:ln>
                            <a:noFill/>
                          </a:ln>
                          <a:solidFill>
                            <a:schemeClr val="bg1"/>
                          </a:solidFill>
                          <a:effectLst/>
                          <a:latin typeface="Arial" panose="020B0604020202020204" pitchFamily="34" charset="0"/>
                        </a:rPr>
                        <a:t>$2</a:t>
                      </a:r>
                    </a:p>
                  </a:txBody>
                  <a:tcPr marL="68580" marR="68580" marT="34290" marB="34290" horzOverflow="overflow">
                    <a:lnL cap="flat">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800" b="0" i="0" u="none" strike="noStrike" cap="none" normalizeH="0" baseline="0" smtClean="0">
                          <a:ln>
                            <a:noFill/>
                          </a:ln>
                          <a:solidFill>
                            <a:schemeClr val="bg1"/>
                          </a:solidFill>
                          <a:effectLst/>
                          <a:latin typeface="Arial" panose="020B0604020202020204" pitchFamily="34" charset="0"/>
                        </a:rPr>
                        <a:t>4 Reals</a:t>
                      </a:r>
                    </a:p>
                  </a:txBody>
                  <a:tcPr marL="68580" marR="68580" marT="34290" marB="34290" horzOverflow="overflow">
                    <a:lnL w="12700" cap="flat" cmpd="sng" algn="ctr">
                      <a:solidFill>
                        <a:schemeClr val="bg1"/>
                      </a:solidFill>
                      <a:prstDash val="solid"/>
                      <a:round/>
                      <a:headEnd type="none" w="med" len="med"/>
                      <a:tailEnd type="none" w="med" len="med"/>
                    </a:lnL>
                    <a:lnR cap="flat">
                      <a:noFill/>
                    </a:lnR>
                    <a:lnT>
                      <a:noFill/>
                    </a:lnT>
                    <a:lnB>
                      <a:noFill/>
                    </a:lnB>
                    <a:lnTlToBr>
                      <a:noFill/>
                    </a:lnTlToBr>
                    <a:lnBlToTr>
                      <a:noFill/>
                    </a:lnBlToTr>
                    <a:solidFill>
                      <a:srgbClr val="333399"/>
                    </a:solidFill>
                  </a:tcPr>
                </a:tc>
              </a:tr>
              <a:tr h="160020">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600" b="0" i="0" u="none" strike="noStrike" cap="none" normalizeH="0" baseline="0" smtClean="0">
                        <a:ln>
                          <a:noFill/>
                        </a:ln>
                        <a:solidFill>
                          <a:schemeClr val="tx1"/>
                        </a:solidFill>
                        <a:effectLst/>
                        <a:latin typeface="Arial" panose="020B0604020202020204" pitchFamily="34" charset="0"/>
                      </a:endParaRPr>
                    </a:p>
                  </a:txBody>
                  <a:tcPr marL="68580" marR="68580" marT="34290" marB="34290" horzOverflow="overflow">
                    <a:lnL cap="flat">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solidFill>
                      <a:srgbClr val="FFFFFF">
                        <a:alpha val="48000"/>
                      </a:srgbClr>
                    </a:solidFill>
                  </a:tcPr>
                </a:tc>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600" b="0" i="0" u="none" strike="noStrike" cap="none" normalizeH="0" baseline="0" smtClean="0">
                        <a:ln>
                          <a:noFill/>
                        </a:ln>
                        <a:solidFill>
                          <a:schemeClr val="tx1"/>
                        </a:solidFill>
                        <a:effectLst/>
                        <a:latin typeface="Arial" panose="020B0604020202020204" pitchFamily="34" charset="0"/>
                      </a:endParaRPr>
                    </a:p>
                  </a:txBody>
                  <a:tcPr marL="68580" marR="68580" marT="34290" marB="34290" horzOverflow="overflow">
                    <a:lnL cap="flat">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600" b="0" i="0" u="none" strike="noStrike" cap="none" normalizeH="0" baseline="0" dirty="0" smtClean="0">
                        <a:ln>
                          <a:noFill/>
                        </a:ln>
                        <a:solidFill>
                          <a:schemeClr val="tx1"/>
                        </a:solidFill>
                        <a:effectLst/>
                        <a:latin typeface="Arial" panose="020B0604020202020204" pitchFamily="34" charset="0"/>
                      </a:endParaRPr>
                    </a:p>
                  </a:txBody>
                  <a:tcPr marL="68580" marR="68580" marT="34290" marB="34290" horzOverflow="overflow">
                    <a:lnL cap="flat">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r>
            </a:tbl>
          </a:graphicData>
        </a:graphic>
      </p:graphicFrame>
      <p:sp>
        <p:nvSpPr>
          <p:cNvPr id="43114" name="Rectangle 106"/>
          <p:cNvSpPr>
            <a:spLocks noChangeArrowheads="1"/>
          </p:cNvSpPr>
          <p:nvPr/>
        </p:nvSpPr>
        <p:spPr bwMode="auto">
          <a:xfrm>
            <a:off x="628649" y="1690689"/>
            <a:ext cx="8000195" cy="1223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5000"/>
              </a:spcBef>
              <a:spcAft>
                <a:spcPct val="45000"/>
              </a:spcAft>
              <a:buChar char="•"/>
              <a:defRPr sz="2800">
                <a:solidFill>
                  <a:schemeClr val="tx1"/>
                </a:solidFill>
                <a:latin typeface="Arial" panose="020B0604020202020204" pitchFamily="34" charset="0"/>
              </a:defRPr>
            </a:lvl1pPr>
            <a:lvl2pPr marL="742950" indent="-285750">
              <a:spcBef>
                <a:spcPct val="25000"/>
              </a:spcBef>
              <a:spcAft>
                <a:spcPct val="25000"/>
              </a:spcAft>
              <a:buSzPct val="90000"/>
              <a:buChar char="•"/>
              <a:defRPr sz="2400">
                <a:solidFill>
                  <a:schemeClr val="tx1"/>
                </a:solidFill>
                <a:latin typeface="Arial" panose="020B0604020202020204" pitchFamily="34" charset="0"/>
              </a:defRPr>
            </a:lvl2pPr>
            <a:lvl3pPr marL="1143000" indent="-228600">
              <a:spcBef>
                <a:spcPct val="20000"/>
              </a:spcBef>
              <a:buSzPct val="90000"/>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lgn="ctr"/>
            <a:r>
              <a:rPr lang="en-US" sz="3200" b="1" dirty="0">
                <a:solidFill>
                  <a:schemeClr val="bg1"/>
                </a:solidFill>
              </a:rPr>
              <a:t>Exchange rates determine the terms of trade.</a:t>
            </a:r>
          </a:p>
        </p:txBody>
      </p:sp>
    </p:spTree>
    <p:extLst>
      <p:ext uri="{BB962C8B-B14F-4D97-AF65-F5344CB8AC3E}">
        <p14:creationId xmlns:p14="http://schemas.microsoft.com/office/powerpoint/2010/main" val="42045855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114">
                                            <p:txEl>
                                              <p:pRg st="0" end="0"/>
                                            </p:txEl>
                                          </p:spTgt>
                                        </p:tgtEl>
                                        <p:attrNameLst>
                                          <p:attrName>style.visibility</p:attrName>
                                        </p:attrNameLst>
                                      </p:cBhvr>
                                      <p:to>
                                        <p:strVal val="visible"/>
                                      </p:to>
                                    </p:set>
                                    <p:animEffect transition="in" filter="wipe(left)">
                                      <p:cBhvr>
                                        <p:cTn id="7" dur="500"/>
                                        <p:tgtEl>
                                          <p:spTgt spid="43114">
                                            <p:txEl>
                                              <p:pRg st="0" end="0"/>
                                            </p:txEl>
                                          </p:spTgt>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43131"/>
                                        </p:tgtEl>
                                        <p:attrNameLst>
                                          <p:attrName>style.visibility</p:attrName>
                                        </p:attrNameLst>
                                      </p:cBhvr>
                                      <p:to>
                                        <p:strVal val="visible"/>
                                      </p:to>
                                    </p:set>
                                    <p:animEffect transition="in" filter="blinds(horizontal)">
                                      <p:cBhvr>
                                        <p:cTn id="11" dur="500"/>
                                        <p:tgtEl>
                                          <p:spTgt spid="43131"/>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3113">
                                            <p:txEl>
                                              <p:pRg st="0" end="0"/>
                                            </p:txEl>
                                          </p:spTgt>
                                        </p:tgtEl>
                                        <p:attrNameLst>
                                          <p:attrName>style.visibility</p:attrName>
                                        </p:attrNameLst>
                                      </p:cBhvr>
                                      <p:to>
                                        <p:strVal val="visible"/>
                                      </p:to>
                                    </p:set>
                                    <p:animEffect transition="in" filter="wipe(left)">
                                      <p:cBhvr>
                                        <p:cTn id="15" dur="500"/>
                                        <p:tgtEl>
                                          <p:spTgt spid="431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13" grpId="0" build="p" bldLvl="2" autoUpdateAnimBg="0" advAuto="0"/>
      <p:bldP spid="43114" grpId="0" build="p" bldLvl="2" autoUpdateAnimBg="0"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26"/>
          <p:cNvSpPr>
            <a:spLocks noGrp="1" noChangeArrowheads="1"/>
          </p:cNvSpPr>
          <p:nvPr>
            <p:ph type="title"/>
          </p:nvPr>
        </p:nvSpPr>
        <p:spPr/>
        <p:txBody>
          <a:bodyPr>
            <a:normAutofit/>
          </a:bodyPr>
          <a:lstStyle/>
          <a:p>
            <a:pPr algn="ctr"/>
            <a:r>
              <a:rPr lang="en-US" b="1" dirty="0">
                <a:solidFill>
                  <a:srgbClr val="FF0000"/>
                </a:solidFill>
              </a:rPr>
              <a:t>Trade and Exchange Rates</a:t>
            </a:r>
            <a:br>
              <a:rPr lang="en-US" b="1" dirty="0">
                <a:solidFill>
                  <a:srgbClr val="FF0000"/>
                </a:solidFill>
              </a:rPr>
            </a:br>
            <a:r>
              <a:rPr lang="en-US" b="1" dirty="0">
                <a:solidFill>
                  <a:srgbClr val="FF0000"/>
                </a:solidFill>
              </a:rPr>
              <a:t>in a Two-Country/Two-Good World</a:t>
            </a:r>
          </a:p>
        </p:txBody>
      </p:sp>
      <p:sp>
        <p:nvSpPr>
          <p:cNvPr id="61" name="Slide Number Placeholder 2"/>
          <p:cNvSpPr>
            <a:spLocks noGrp="1"/>
          </p:cNvSpPr>
          <p:nvPr>
            <p:ph type="sldNum" sz="quarter" idx="12"/>
          </p:nvPr>
        </p:nvSpPr>
        <p:spPr/>
        <p:txBody>
          <a:bodyPr/>
          <a:lstStyle/>
          <a:p>
            <a:fld id="{48CBA0D0-C656-4339-96C5-84700DF9E578}" type="slidenum">
              <a:rPr lang="en-US" b="1"/>
              <a:pPr/>
              <a:t>5</a:t>
            </a:fld>
            <a:r>
              <a:rPr lang="en-US" b="1"/>
              <a:t> of 47</a:t>
            </a:r>
          </a:p>
        </p:txBody>
      </p:sp>
      <p:graphicFrame>
        <p:nvGraphicFramePr>
          <p:cNvPr id="44289" name="Group 1281"/>
          <p:cNvGraphicFramePr>
            <a:graphicFrameLocks noGrp="1"/>
          </p:cNvGraphicFramePr>
          <p:nvPr>
            <p:extLst>
              <p:ext uri="{D42A27DB-BD31-4B8C-83A1-F6EECF244321}">
                <p14:modId xmlns:p14="http://schemas.microsoft.com/office/powerpoint/2010/main" val="2065496992"/>
              </p:ext>
            </p:extLst>
          </p:nvPr>
        </p:nvGraphicFramePr>
        <p:xfrm>
          <a:off x="1828800" y="2228853"/>
          <a:ext cx="5486400" cy="3486389"/>
        </p:xfrm>
        <a:graphic>
          <a:graphicData uri="http://schemas.openxmlformats.org/drawingml/2006/table">
            <a:tbl>
              <a:tblPr/>
              <a:tblGrid>
                <a:gridCol w="1202531"/>
                <a:gridCol w="854869"/>
                <a:gridCol w="228600"/>
                <a:gridCol w="3200400"/>
              </a:tblGrid>
              <a:tr h="366713">
                <a:tc gridSpan="4">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800" b="1" i="0" u="none" strike="noStrike" cap="none" normalizeH="0" baseline="0" dirty="0" smtClean="0">
                          <a:ln>
                            <a:noFill/>
                          </a:ln>
                          <a:solidFill>
                            <a:schemeClr val="tx1"/>
                          </a:solidFill>
                          <a:effectLst/>
                          <a:latin typeface="Arial" panose="020B0604020202020204" pitchFamily="34" charset="0"/>
                        </a:rPr>
                        <a:t>Trade Flows Determined by Exchange Rates</a:t>
                      </a:r>
                    </a:p>
                  </a:txBody>
                  <a:tcPr marL="68580" marR="68580" marT="34290" marB="34290"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alpha val="50000"/>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80060">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400" b="1" i="0" u="none" strike="noStrike" cap="none" normalizeH="0" baseline="0" smtClean="0">
                          <a:ln>
                            <a:noFill/>
                          </a:ln>
                          <a:solidFill>
                            <a:schemeClr val="tx1"/>
                          </a:solidFill>
                          <a:effectLst/>
                          <a:latin typeface="Arial" panose="020B0604020202020204" pitchFamily="34" charset="0"/>
                        </a:rPr>
                        <a:t>EXCHANGE RATE</a:t>
                      </a:r>
                    </a:p>
                  </a:txBody>
                  <a:tcPr marL="68580" marR="68580" marT="34290" marB="34290" anchor="ctr" horzOverflow="overflow">
                    <a:lnL cap="flat">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alpha val="48000"/>
                      </a:srgbClr>
                    </a:solidFill>
                  </a:tcPr>
                </a:tc>
                <a:tc gridSpan="2">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400" b="1" i="0" u="none" strike="noStrike" cap="none" normalizeH="0" baseline="0" smtClean="0">
                          <a:ln>
                            <a:noFill/>
                          </a:ln>
                          <a:solidFill>
                            <a:schemeClr val="tx1"/>
                          </a:solidFill>
                          <a:effectLst/>
                          <a:latin typeface="Arial" panose="020B0604020202020204" pitchFamily="34" charset="0"/>
                        </a:rPr>
                        <a:t>PRICE</a:t>
                      </a:r>
                      <a:br>
                        <a:rPr kumimoji="0" lang="en-US" sz="1400" b="1" i="0" u="none" strike="noStrike" cap="none" normalizeH="0" baseline="0" smtClean="0">
                          <a:ln>
                            <a:noFill/>
                          </a:ln>
                          <a:solidFill>
                            <a:schemeClr val="tx1"/>
                          </a:solidFill>
                          <a:effectLst/>
                          <a:latin typeface="Arial" panose="020B0604020202020204" pitchFamily="34" charset="0"/>
                        </a:rPr>
                      </a:br>
                      <a:r>
                        <a:rPr kumimoji="0" lang="en-US" sz="1400" b="1" i="0" u="none" strike="noStrike" cap="none" normalizeH="0" baseline="0" smtClean="0">
                          <a:ln>
                            <a:noFill/>
                          </a:ln>
                          <a:solidFill>
                            <a:schemeClr val="tx1"/>
                          </a:solidFill>
                          <a:effectLst/>
                          <a:latin typeface="Arial" panose="020B0604020202020204" pitchFamily="34" charset="0"/>
                        </a:rPr>
                        <a:t>OF REAL</a:t>
                      </a:r>
                    </a:p>
                  </a:txBody>
                  <a:tcPr marL="68580" marR="68580" marT="34290" marB="34290" anchor="ctr" horzOverflow="overflow">
                    <a:lnL cap="flat">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alpha val="48000"/>
                      </a:srgbClr>
                    </a:solidFill>
                  </a:tcPr>
                </a:tc>
                <a:tc hMerge="1">
                  <a:txBody>
                    <a:bodyPr/>
                    <a:lstStyle/>
                    <a:p>
                      <a:endParaRPr lang="en-US"/>
                    </a:p>
                  </a:txBody>
                  <a:tcPr/>
                </a:tc>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400" b="1" i="0" u="none" strike="noStrike" cap="none" normalizeH="0" baseline="0" smtClean="0">
                          <a:ln>
                            <a:noFill/>
                          </a:ln>
                          <a:solidFill>
                            <a:schemeClr val="tx1"/>
                          </a:solidFill>
                          <a:effectLst/>
                          <a:latin typeface="Arial" panose="020B0604020202020204" pitchFamily="34" charset="0"/>
                        </a:rPr>
                        <a:t>RESULT</a:t>
                      </a:r>
                    </a:p>
                  </a:txBody>
                  <a:tcPr marL="68580" marR="68580" marT="34290" marB="34290" anchor="b" horzOverflow="overflow">
                    <a:lnL cap="flat">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alpha val="48000"/>
                      </a:srgbClr>
                    </a:solidFill>
                  </a:tcPr>
                </a:tc>
              </a:tr>
              <a:tr h="342900">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800" b="0" i="0" u="none" strike="noStrike" cap="none" normalizeH="0" baseline="0" smtClean="0">
                          <a:ln>
                            <a:noFill/>
                          </a:ln>
                          <a:solidFill>
                            <a:schemeClr val="bg1"/>
                          </a:solidFill>
                          <a:effectLst/>
                          <a:latin typeface="Arial" panose="020B0604020202020204" pitchFamily="34" charset="0"/>
                        </a:rPr>
                        <a:t>$1 = 1 R</a:t>
                      </a:r>
                    </a:p>
                  </a:txBody>
                  <a:tcPr marL="68580" marR="68580" marT="34290" marB="34290" horzOverflow="overflow">
                    <a:lnL cap="flat">
                      <a:noFill/>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solidFill>
                      <a:srgbClr val="333399"/>
                    </a:solidFill>
                  </a:tcPr>
                </a:tc>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800" b="0" i="0" u="none" strike="noStrike" cap="none" normalizeH="0" baseline="0" smtClean="0">
                          <a:ln>
                            <a:noFill/>
                          </a:ln>
                          <a:solidFill>
                            <a:schemeClr val="bg1"/>
                          </a:solidFill>
                          <a:effectLst/>
                          <a:latin typeface="Arial" panose="020B0604020202020204" pitchFamily="34" charset="0"/>
                        </a:rPr>
                        <a:t>$1.00</a:t>
                      </a:r>
                    </a:p>
                  </a:txBody>
                  <a:tcPr marL="68580" marR="68580" marT="34290" marB="34290" horzOverflow="overflow">
                    <a:lnL w="12700" cap="flat" cmpd="sng" algn="ctr">
                      <a:solidFill>
                        <a:schemeClr val="bg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333399"/>
                    </a:solidFill>
                  </a:tcPr>
                </a:tc>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800" b="0" i="0" u="none" strike="noStrike" cap="none" normalizeH="0" baseline="0" smtClean="0">
                        <a:ln>
                          <a:noFill/>
                        </a:ln>
                        <a:solidFill>
                          <a:schemeClr val="bg1"/>
                        </a:solidFill>
                        <a:effectLst/>
                        <a:latin typeface="Arial" panose="020B0604020202020204" pitchFamily="34" charset="0"/>
                      </a:endParaRPr>
                    </a:p>
                  </a:txBody>
                  <a:tcPr marL="68580" marR="68580" marT="34290" marB="34290" horzOverflow="overflow">
                    <a:lnL>
                      <a:noFill/>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solidFill>
                      <a:srgbClr val="333399"/>
                    </a:solidFill>
                  </a:tcPr>
                </a:tc>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500" b="0" i="0" u="none" strike="noStrike" cap="none" normalizeH="0" baseline="0" smtClean="0">
                          <a:ln>
                            <a:noFill/>
                          </a:ln>
                          <a:solidFill>
                            <a:schemeClr val="bg1"/>
                          </a:solidFill>
                          <a:effectLst/>
                          <a:latin typeface="Arial" panose="020B0604020202020204" pitchFamily="34" charset="0"/>
                        </a:rPr>
                        <a:t>Brazil imports timber and steel</a:t>
                      </a:r>
                    </a:p>
                  </a:txBody>
                  <a:tcPr marL="68580" marR="68580" marT="34290" marB="34290" horzOverflow="overflow">
                    <a:lnL w="12700" cap="flat" cmpd="sng" algn="ctr">
                      <a:solidFill>
                        <a:schemeClr val="bg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a:noFill/>
                    </a:lnB>
                    <a:lnTlToBr>
                      <a:noFill/>
                    </a:lnTlToBr>
                    <a:lnBlToTr>
                      <a:noFill/>
                    </a:lnBlToTr>
                    <a:solidFill>
                      <a:srgbClr val="333399"/>
                    </a:solidFill>
                  </a:tcPr>
                </a:tc>
              </a:tr>
              <a:tr h="342900">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800" b="0" i="0" u="none" strike="noStrike" cap="none" normalizeH="0" baseline="0" smtClean="0">
                          <a:ln>
                            <a:noFill/>
                          </a:ln>
                          <a:solidFill>
                            <a:schemeClr val="bg1"/>
                          </a:solidFill>
                          <a:effectLst/>
                          <a:latin typeface="Arial" panose="020B0604020202020204" pitchFamily="34" charset="0"/>
                        </a:rPr>
                        <a:t>$1 = 2 R</a:t>
                      </a:r>
                    </a:p>
                  </a:txBody>
                  <a:tcPr marL="68580" marR="68580" marT="34290" marB="34290" horzOverflow="overflow">
                    <a:lnL cap="flat">
                      <a:noFill/>
                    </a:lnL>
                    <a:lnR w="12700" cap="flat" cmpd="sng" algn="ctr">
                      <a:solidFill>
                        <a:schemeClr val="bg1"/>
                      </a:solidFill>
                      <a:prstDash val="solid"/>
                      <a:round/>
                      <a:headEnd type="none" w="med" len="med"/>
                      <a:tailEnd type="none" w="med" len="med"/>
                    </a:lnR>
                    <a:lnT cap="flat">
                      <a:noFill/>
                    </a:lnT>
                    <a:lnB cap="flat">
                      <a:noFill/>
                    </a:lnB>
                    <a:lnTlToBr>
                      <a:noFill/>
                    </a:lnTlToBr>
                    <a:lnBlToTr>
                      <a:noFill/>
                    </a:lnBlToTr>
                    <a:solidFill>
                      <a:srgbClr val="333399"/>
                    </a:solidFill>
                  </a:tcPr>
                </a:tc>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800" b="0" i="0" u="none" strike="noStrike" cap="none" normalizeH="0" baseline="0" smtClean="0">
                          <a:ln>
                            <a:noFill/>
                          </a:ln>
                          <a:solidFill>
                            <a:schemeClr val="bg1"/>
                          </a:solidFill>
                          <a:effectLst/>
                          <a:latin typeface="Arial" panose="020B0604020202020204" pitchFamily="34" charset="0"/>
                        </a:rPr>
                        <a:t>.50</a:t>
                      </a:r>
                    </a:p>
                  </a:txBody>
                  <a:tcPr marL="68580" marR="68580" marT="34290" marB="34290" horzOverflow="overflow">
                    <a:lnL w="12700" cap="flat" cmpd="sng" algn="ctr">
                      <a:solidFill>
                        <a:schemeClr val="bg1"/>
                      </a:solidFill>
                      <a:prstDash val="solid"/>
                      <a:round/>
                      <a:headEnd type="none" w="med" len="med"/>
                      <a:tailEnd type="none" w="med" len="med"/>
                    </a:lnL>
                    <a:lnR>
                      <a:noFill/>
                    </a:lnR>
                    <a:lnT>
                      <a:noFill/>
                    </a:lnT>
                    <a:lnB>
                      <a:noFill/>
                    </a:lnB>
                    <a:lnTlToBr>
                      <a:noFill/>
                    </a:lnTlToBr>
                    <a:lnBlToTr>
                      <a:noFill/>
                    </a:lnBlToTr>
                    <a:solidFill>
                      <a:srgbClr val="333399"/>
                    </a:solidFill>
                  </a:tcPr>
                </a:tc>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800" b="0" i="0" u="none" strike="noStrike" cap="none" normalizeH="0" baseline="0" smtClean="0">
                        <a:ln>
                          <a:noFill/>
                        </a:ln>
                        <a:solidFill>
                          <a:schemeClr val="bg1"/>
                        </a:solidFill>
                        <a:effectLst/>
                        <a:latin typeface="Arial" panose="020B0604020202020204" pitchFamily="34" charset="0"/>
                      </a:endParaRPr>
                    </a:p>
                  </a:txBody>
                  <a:tcPr marL="68580" marR="68580" marT="34290" marB="34290" horzOverflow="overflow">
                    <a:lnL>
                      <a:noFill/>
                    </a:lnL>
                    <a:lnR w="12700" cap="flat" cmpd="sng" algn="ctr">
                      <a:solidFill>
                        <a:schemeClr val="bg1"/>
                      </a:solidFill>
                      <a:prstDash val="solid"/>
                      <a:round/>
                      <a:headEnd type="none" w="med" len="med"/>
                      <a:tailEnd type="none" w="med" len="med"/>
                    </a:lnR>
                    <a:lnT cap="flat">
                      <a:noFill/>
                    </a:lnT>
                    <a:lnB cap="flat">
                      <a:noFill/>
                    </a:lnB>
                    <a:lnTlToBr>
                      <a:noFill/>
                    </a:lnTlToBr>
                    <a:lnBlToTr>
                      <a:noFill/>
                    </a:lnBlToTr>
                    <a:solidFill>
                      <a:srgbClr val="333399"/>
                    </a:solidFill>
                  </a:tcPr>
                </a:tc>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500" b="0" i="0" u="none" strike="noStrike" cap="none" normalizeH="0" baseline="0" smtClean="0">
                          <a:ln>
                            <a:noFill/>
                          </a:ln>
                          <a:solidFill>
                            <a:schemeClr val="bg1"/>
                          </a:solidFill>
                          <a:effectLst/>
                          <a:latin typeface="Arial" panose="020B0604020202020204" pitchFamily="34" charset="0"/>
                        </a:rPr>
                        <a:t>Brazil imports timber</a:t>
                      </a:r>
                    </a:p>
                  </a:txBody>
                  <a:tcPr marL="68580" marR="68580" marT="34290" marB="34290" horzOverflow="overflow">
                    <a:lnL w="12700" cap="flat" cmpd="sng" algn="ctr">
                      <a:solidFill>
                        <a:schemeClr val="bg1"/>
                      </a:solidFill>
                      <a:prstDash val="solid"/>
                      <a:round/>
                      <a:headEnd type="none" w="med" len="med"/>
                      <a:tailEnd type="none" w="med" len="med"/>
                    </a:lnL>
                    <a:lnR cap="flat">
                      <a:noFill/>
                    </a:lnR>
                    <a:lnT>
                      <a:noFill/>
                    </a:lnT>
                    <a:lnB>
                      <a:noFill/>
                    </a:lnB>
                    <a:lnTlToBr>
                      <a:noFill/>
                    </a:lnTlToBr>
                    <a:lnBlToTr>
                      <a:noFill/>
                    </a:lnBlToTr>
                    <a:solidFill>
                      <a:srgbClr val="333399"/>
                    </a:solidFill>
                  </a:tcPr>
                </a:tc>
              </a:tr>
              <a:tr h="525780">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800" b="0" i="0" u="none" strike="noStrike" cap="none" normalizeH="0" baseline="0" smtClean="0">
                          <a:ln>
                            <a:noFill/>
                          </a:ln>
                          <a:solidFill>
                            <a:schemeClr val="bg1"/>
                          </a:solidFill>
                          <a:effectLst/>
                          <a:latin typeface="Arial" panose="020B0604020202020204" pitchFamily="34" charset="0"/>
                        </a:rPr>
                        <a:t>$1 = 2.1 R</a:t>
                      </a:r>
                    </a:p>
                  </a:txBody>
                  <a:tcPr marL="68580" marR="68580" marT="34290" marB="34290" horzOverflow="overflow">
                    <a:lnL cap="flat">
                      <a:noFill/>
                    </a:lnL>
                    <a:lnR w="12700" cap="flat" cmpd="sng" algn="ctr">
                      <a:solidFill>
                        <a:schemeClr val="bg1"/>
                      </a:solidFill>
                      <a:prstDash val="solid"/>
                      <a:round/>
                      <a:headEnd type="none" w="med" len="med"/>
                      <a:tailEnd type="none" w="med" len="med"/>
                    </a:lnR>
                    <a:lnT cap="flat">
                      <a:noFill/>
                    </a:lnT>
                    <a:lnB cap="flat">
                      <a:noFill/>
                    </a:lnB>
                    <a:lnTlToBr>
                      <a:noFill/>
                    </a:lnTlToBr>
                    <a:lnBlToTr>
                      <a:noFill/>
                    </a:lnBlToTr>
                    <a:solidFill>
                      <a:srgbClr val="333399"/>
                    </a:solidFill>
                  </a:tcPr>
                </a:tc>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800" b="0" i="0" u="none" strike="noStrike" cap="none" normalizeH="0" baseline="0" dirty="0" smtClean="0">
                          <a:ln>
                            <a:noFill/>
                          </a:ln>
                          <a:solidFill>
                            <a:schemeClr val="bg1"/>
                          </a:solidFill>
                          <a:effectLst/>
                          <a:latin typeface="Arial" panose="020B0604020202020204" pitchFamily="34" charset="0"/>
                        </a:rPr>
                        <a:t>.48</a:t>
                      </a:r>
                    </a:p>
                  </a:txBody>
                  <a:tcPr marL="68580" marR="68580" marT="34290" marB="34290" horzOverflow="overflow">
                    <a:lnL w="12700" cap="flat" cmpd="sng" algn="ctr">
                      <a:solidFill>
                        <a:schemeClr val="bg1"/>
                      </a:solidFill>
                      <a:prstDash val="solid"/>
                      <a:round/>
                      <a:headEnd type="none" w="med" len="med"/>
                      <a:tailEnd type="none" w="med" len="med"/>
                    </a:lnL>
                    <a:lnR>
                      <a:noFill/>
                    </a:lnR>
                    <a:lnT>
                      <a:noFill/>
                    </a:lnT>
                    <a:lnB>
                      <a:noFill/>
                    </a:lnB>
                    <a:lnTlToBr>
                      <a:noFill/>
                    </a:lnTlToBr>
                    <a:lnBlToTr>
                      <a:noFill/>
                    </a:lnBlToTr>
                    <a:solidFill>
                      <a:srgbClr val="333399"/>
                    </a:solidFill>
                  </a:tcPr>
                </a:tc>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800" b="0" i="0" u="none" strike="noStrike" cap="none" normalizeH="0" baseline="0" smtClean="0">
                        <a:ln>
                          <a:noFill/>
                        </a:ln>
                        <a:solidFill>
                          <a:schemeClr val="bg1"/>
                        </a:solidFill>
                        <a:effectLst/>
                        <a:latin typeface="Arial" panose="020B0604020202020204" pitchFamily="34" charset="0"/>
                      </a:endParaRPr>
                    </a:p>
                  </a:txBody>
                  <a:tcPr marL="68580" marR="68580" marT="34290" marB="34290" horzOverflow="overflow">
                    <a:lnL>
                      <a:noFill/>
                    </a:lnL>
                    <a:lnR w="12700" cap="flat" cmpd="sng" algn="ctr">
                      <a:solidFill>
                        <a:schemeClr val="bg1"/>
                      </a:solidFill>
                      <a:prstDash val="solid"/>
                      <a:round/>
                      <a:headEnd type="none" w="med" len="med"/>
                      <a:tailEnd type="none" w="med" len="med"/>
                    </a:lnR>
                    <a:lnT cap="flat">
                      <a:noFill/>
                    </a:lnT>
                    <a:lnB cap="flat">
                      <a:noFill/>
                    </a:lnB>
                    <a:lnTlToBr>
                      <a:noFill/>
                    </a:lnTlToBr>
                    <a:lnBlToTr>
                      <a:noFill/>
                    </a:lnBlToTr>
                    <a:solidFill>
                      <a:srgbClr val="333399"/>
                    </a:solidFill>
                  </a:tcPr>
                </a:tc>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500" b="0" i="0" u="none" strike="noStrike" cap="none" normalizeH="0" baseline="0" smtClean="0">
                          <a:ln>
                            <a:noFill/>
                          </a:ln>
                          <a:solidFill>
                            <a:schemeClr val="bg1"/>
                          </a:solidFill>
                          <a:effectLst/>
                          <a:latin typeface="Arial" panose="020B0604020202020204" pitchFamily="34" charset="0"/>
                        </a:rPr>
                        <a:t>Brazil imports timber; United States imports steel</a:t>
                      </a:r>
                    </a:p>
                  </a:txBody>
                  <a:tcPr marL="68580" marR="68580" marT="34290" marB="34290" horzOverflow="overflow">
                    <a:lnL w="12700" cap="flat" cmpd="sng" algn="ctr">
                      <a:solidFill>
                        <a:schemeClr val="bg1"/>
                      </a:solidFill>
                      <a:prstDash val="solid"/>
                      <a:round/>
                      <a:headEnd type="none" w="med" len="med"/>
                      <a:tailEnd type="none" w="med" len="med"/>
                    </a:lnL>
                    <a:lnR cap="flat">
                      <a:noFill/>
                    </a:lnR>
                    <a:lnT>
                      <a:noFill/>
                    </a:lnT>
                    <a:lnB>
                      <a:noFill/>
                    </a:lnB>
                    <a:lnTlToBr>
                      <a:noFill/>
                    </a:lnTlToBr>
                    <a:lnBlToTr>
                      <a:noFill/>
                    </a:lnBlToTr>
                    <a:solidFill>
                      <a:srgbClr val="333399"/>
                    </a:solidFill>
                  </a:tcPr>
                </a:tc>
              </a:tr>
              <a:tr h="525780">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800" b="0" i="0" u="none" strike="noStrike" cap="none" normalizeH="0" baseline="0" smtClean="0">
                          <a:ln>
                            <a:noFill/>
                          </a:ln>
                          <a:solidFill>
                            <a:schemeClr val="bg1"/>
                          </a:solidFill>
                          <a:effectLst/>
                          <a:latin typeface="Arial" panose="020B0604020202020204" pitchFamily="34" charset="0"/>
                        </a:rPr>
                        <a:t>$1 = 2.9 R</a:t>
                      </a:r>
                    </a:p>
                  </a:txBody>
                  <a:tcPr marL="68580" marR="68580" marT="34290" marB="34290" horzOverflow="overflow">
                    <a:lnL cap="flat">
                      <a:noFill/>
                    </a:lnL>
                    <a:lnR w="12700" cap="flat" cmpd="sng" algn="ctr">
                      <a:solidFill>
                        <a:schemeClr val="bg1"/>
                      </a:solidFill>
                      <a:prstDash val="solid"/>
                      <a:round/>
                      <a:headEnd type="none" w="med" len="med"/>
                      <a:tailEnd type="none" w="med" len="med"/>
                    </a:lnR>
                    <a:lnT cap="flat">
                      <a:noFill/>
                    </a:lnT>
                    <a:lnB cap="flat">
                      <a:noFill/>
                    </a:lnB>
                    <a:lnTlToBr>
                      <a:noFill/>
                    </a:lnTlToBr>
                    <a:lnBlToTr>
                      <a:noFill/>
                    </a:lnBlToTr>
                    <a:solidFill>
                      <a:srgbClr val="333399"/>
                    </a:solidFill>
                  </a:tcPr>
                </a:tc>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800" b="0" i="0" u="none" strike="noStrike" cap="none" normalizeH="0" baseline="0" smtClean="0">
                          <a:ln>
                            <a:noFill/>
                          </a:ln>
                          <a:solidFill>
                            <a:schemeClr val="bg1"/>
                          </a:solidFill>
                          <a:effectLst/>
                          <a:latin typeface="Arial" panose="020B0604020202020204" pitchFamily="34" charset="0"/>
                        </a:rPr>
                        <a:t>.34</a:t>
                      </a:r>
                    </a:p>
                  </a:txBody>
                  <a:tcPr marL="68580" marR="68580" marT="34290" marB="34290" horzOverflow="overflow">
                    <a:lnL w="12700" cap="flat" cmpd="sng" algn="ctr">
                      <a:solidFill>
                        <a:schemeClr val="bg1"/>
                      </a:solidFill>
                      <a:prstDash val="solid"/>
                      <a:round/>
                      <a:headEnd type="none" w="med" len="med"/>
                      <a:tailEnd type="none" w="med" len="med"/>
                    </a:lnL>
                    <a:lnR>
                      <a:noFill/>
                    </a:lnR>
                    <a:lnT>
                      <a:noFill/>
                    </a:lnT>
                    <a:lnB>
                      <a:noFill/>
                    </a:lnB>
                    <a:lnTlToBr>
                      <a:noFill/>
                    </a:lnTlToBr>
                    <a:lnBlToTr>
                      <a:noFill/>
                    </a:lnBlToTr>
                    <a:solidFill>
                      <a:srgbClr val="333399"/>
                    </a:solidFill>
                  </a:tcPr>
                </a:tc>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800" b="0" i="0" u="none" strike="noStrike" cap="none" normalizeH="0" baseline="0" smtClean="0">
                        <a:ln>
                          <a:noFill/>
                        </a:ln>
                        <a:solidFill>
                          <a:schemeClr val="bg1"/>
                        </a:solidFill>
                        <a:effectLst/>
                        <a:latin typeface="Arial" panose="020B0604020202020204" pitchFamily="34" charset="0"/>
                      </a:endParaRPr>
                    </a:p>
                  </a:txBody>
                  <a:tcPr marL="68580" marR="68580" marT="34290" marB="34290" horzOverflow="overflow">
                    <a:lnL>
                      <a:noFill/>
                    </a:lnL>
                    <a:lnR w="12700" cap="flat" cmpd="sng" algn="ctr">
                      <a:solidFill>
                        <a:schemeClr val="bg1"/>
                      </a:solidFill>
                      <a:prstDash val="solid"/>
                      <a:round/>
                      <a:headEnd type="none" w="med" len="med"/>
                      <a:tailEnd type="none" w="med" len="med"/>
                    </a:lnR>
                    <a:lnT cap="flat">
                      <a:noFill/>
                    </a:lnT>
                    <a:lnB cap="flat">
                      <a:noFill/>
                    </a:lnB>
                    <a:lnTlToBr>
                      <a:noFill/>
                    </a:lnTlToBr>
                    <a:lnBlToTr>
                      <a:noFill/>
                    </a:lnBlToTr>
                    <a:solidFill>
                      <a:srgbClr val="333399"/>
                    </a:solidFill>
                  </a:tcPr>
                </a:tc>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500" b="0" i="0" u="none" strike="noStrike" cap="none" normalizeH="0" baseline="0" smtClean="0">
                          <a:ln>
                            <a:noFill/>
                          </a:ln>
                          <a:solidFill>
                            <a:schemeClr val="bg1"/>
                          </a:solidFill>
                          <a:effectLst/>
                          <a:latin typeface="Arial" panose="020B0604020202020204" pitchFamily="34" charset="0"/>
                        </a:rPr>
                        <a:t>Brazil imports timber; United States imports steel</a:t>
                      </a:r>
                    </a:p>
                  </a:txBody>
                  <a:tcPr marL="68580" marR="68580" marT="34290" marB="34290" horzOverflow="overflow">
                    <a:lnL w="12700" cap="flat" cmpd="sng" algn="ctr">
                      <a:solidFill>
                        <a:schemeClr val="bg1"/>
                      </a:solidFill>
                      <a:prstDash val="solid"/>
                      <a:round/>
                      <a:headEnd type="none" w="med" len="med"/>
                      <a:tailEnd type="none" w="med" len="med"/>
                    </a:lnL>
                    <a:lnR cap="flat">
                      <a:noFill/>
                    </a:lnR>
                    <a:lnT>
                      <a:noFill/>
                    </a:lnT>
                    <a:lnB>
                      <a:noFill/>
                    </a:lnB>
                    <a:lnTlToBr>
                      <a:noFill/>
                    </a:lnTlToBr>
                    <a:lnBlToTr>
                      <a:noFill/>
                    </a:lnBlToTr>
                    <a:solidFill>
                      <a:srgbClr val="333399"/>
                    </a:solidFill>
                  </a:tcPr>
                </a:tc>
              </a:tr>
              <a:tr h="342900">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800" b="0" i="0" u="none" strike="noStrike" cap="none" normalizeH="0" baseline="0" smtClean="0">
                          <a:ln>
                            <a:noFill/>
                          </a:ln>
                          <a:solidFill>
                            <a:schemeClr val="bg1"/>
                          </a:solidFill>
                          <a:effectLst/>
                          <a:latin typeface="Arial" panose="020B0604020202020204" pitchFamily="34" charset="0"/>
                        </a:rPr>
                        <a:t>$1 = 3 R</a:t>
                      </a:r>
                    </a:p>
                  </a:txBody>
                  <a:tcPr marL="68580" marR="68580" marT="34290" marB="34290" horzOverflow="overflow">
                    <a:lnL cap="flat">
                      <a:noFill/>
                    </a:lnL>
                    <a:lnR w="12700" cap="flat" cmpd="sng" algn="ctr">
                      <a:solidFill>
                        <a:schemeClr val="bg1"/>
                      </a:solidFill>
                      <a:prstDash val="solid"/>
                      <a:round/>
                      <a:headEnd type="none" w="med" len="med"/>
                      <a:tailEnd type="none" w="med" len="med"/>
                    </a:lnR>
                    <a:lnT cap="flat">
                      <a:noFill/>
                    </a:lnT>
                    <a:lnB cap="flat">
                      <a:noFill/>
                    </a:lnB>
                    <a:lnTlToBr>
                      <a:noFill/>
                    </a:lnTlToBr>
                    <a:lnBlToTr>
                      <a:noFill/>
                    </a:lnBlToTr>
                    <a:solidFill>
                      <a:srgbClr val="333399"/>
                    </a:solidFill>
                  </a:tcPr>
                </a:tc>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800" b="0" i="0" u="none" strike="noStrike" cap="none" normalizeH="0" baseline="0" smtClean="0">
                          <a:ln>
                            <a:noFill/>
                          </a:ln>
                          <a:solidFill>
                            <a:schemeClr val="bg1"/>
                          </a:solidFill>
                          <a:effectLst/>
                          <a:latin typeface="Arial" panose="020B0604020202020204" pitchFamily="34" charset="0"/>
                        </a:rPr>
                        <a:t>.33</a:t>
                      </a:r>
                    </a:p>
                  </a:txBody>
                  <a:tcPr marL="68580" marR="68580" marT="34290" marB="34290" horzOverflow="overflow">
                    <a:lnL w="12700" cap="flat" cmpd="sng" algn="ctr">
                      <a:solidFill>
                        <a:schemeClr val="bg1"/>
                      </a:solidFill>
                      <a:prstDash val="solid"/>
                      <a:round/>
                      <a:headEnd type="none" w="med" len="med"/>
                      <a:tailEnd type="none" w="med" len="med"/>
                    </a:lnL>
                    <a:lnR>
                      <a:noFill/>
                    </a:lnR>
                    <a:lnT>
                      <a:noFill/>
                    </a:lnT>
                    <a:lnB>
                      <a:noFill/>
                    </a:lnB>
                    <a:lnTlToBr>
                      <a:noFill/>
                    </a:lnTlToBr>
                    <a:lnBlToTr>
                      <a:noFill/>
                    </a:lnBlToTr>
                    <a:solidFill>
                      <a:srgbClr val="333399"/>
                    </a:solidFill>
                  </a:tcPr>
                </a:tc>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800" b="0" i="0" u="none" strike="noStrike" cap="none" normalizeH="0" baseline="0" smtClean="0">
                        <a:ln>
                          <a:noFill/>
                        </a:ln>
                        <a:solidFill>
                          <a:schemeClr val="bg1"/>
                        </a:solidFill>
                        <a:effectLst/>
                        <a:latin typeface="Arial" panose="020B0604020202020204" pitchFamily="34" charset="0"/>
                      </a:endParaRPr>
                    </a:p>
                  </a:txBody>
                  <a:tcPr marL="68580" marR="68580" marT="34290" marB="34290" horzOverflow="overflow">
                    <a:lnL>
                      <a:noFill/>
                    </a:lnL>
                    <a:lnR w="12700" cap="flat" cmpd="sng" algn="ctr">
                      <a:solidFill>
                        <a:schemeClr val="bg1"/>
                      </a:solidFill>
                      <a:prstDash val="solid"/>
                      <a:round/>
                      <a:headEnd type="none" w="med" len="med"/>
                      <a:tailEnd type="none" w="med" len="med"/>
                    </a:lnR>
                    <a:lnT cap="flat">
                      <a:noFill/>
                    </a:lnT>
                    <a:lnB cap="flat">
                      <a:noFill/>
                    </a:lnB>
                    <a:lnTlToBr>
                      <a:noFill/>
                    </a:lnTlToBr>
                    <a:lnBlToTr>
                      <a:noFill/>
                    </a:lnBlToTr>
                    <a:solidFill>
                      <a:srgbClr val="333399"/>
                    </a:solidFill>
                  </a:tcPr>
                </a:tc>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500" b="0" i="0" u="none" strike="noStrike" cap="none" normalizeH="0" baseline="0" smtClean="0">
                          <a:ln>
                            <a:noFill/>
                          </a:ln>
                          <a:solidFill>
                            <a:schemeClr val="bg1"/>
                          </a:solidFill>
                          <a:effectLst/>
                          <a:latin typeface="Arial" panose="020B0604020202020204" pitchFamily="34" charset="0"/>
                        </a:rPr>
                        <a:t>United States imports steel</a:t>
                      </a:r>
                    </a:p>
                  </a:txBody>
                  <a:tcPr marL="68580" marR="68580" marT="34290" marB="34290" horzOverflow="overflow">
                    <a:lnL w="12700" cap="flat" cmpd="sng" algn="ctr">
                      <a:solidFill>
                        <a:schemeClr val="bg1"/>
                      </a:solidFill>
                      <a:prstDash val="solid"/>
                      <a:round/>
                      <a:headEnd type="none" w="med" len="med"/>
                      <a:tailEnd type="none" w="med" len="med"/>
                    </a:lnL>
                    <a:lnR cap="flat">
                      <a:noFill/>
                    </a:lnR>
                    <a:lnT>
                      <a:noFill/>
                    </a:lnT>
                    <a:lnB>
                      <a:noFill/>
                    </a:lnB>
                    <a:lnTlToBr>
                      <a:noFill/>
                    </a:lnTlToBr>
                    <a:lnBlToTr>
                      <a:noFill/>
                    </a:lnBlToTr>
                    <a:solidFill>
                      <a:srgbClr val="333399"/>
                    </a:solidFill>
                  </a:tcPr>
                </a:tc>
              </a:tr>
              <a:tr h="544116">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800" b="0" i="0" u="none" strike="noStrike" cap="none" normalizeH="0" baseline="0" smtClean="0">
                          <a:ln>
                            <a:noFill/>
                          </a:ln>
                          <a:solidFill>
                            <a:schemeClr val="bg1"/>
                          </a:solidFill>
                          <a:effectLst/>
                          <a:latin typeface="Arial" panose="020B0604020202020204" pitchFamily="34" charset="0"/>
                        </a:rPr>
                        <a:t>$1 = 4 R</a:t>
                      </a:r>
                    </a:p>
                  </a:txBody>
                  <a:tcPr marL="68580" marR="68580" marT="34290" marB="34290" horzOverflow="overflow">
                    <a:lnL cap="flat">
                      <a:noFill/>
                    </a:lnL>
                    <a:lnR w="12700" cap="flat" cmpd="sng" algn="ctr">
                      <a:solidFill>
                        <a:schemeClr val="bg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800" b="0" i="0" u="none" strike="noStrike" cap="none" normalizeH="0" baseline="0" smtClean="0">
                          <a:ln>
                            <a:noFill/>
                          </a:ln>
                          <a:solidFill>
                            <a:schemeClr val="bg1"/>
                          </a:solidFill>
                          <a:effectLst/>
                          <a:latin typeface="Arial" panose="020B0604020202020204" pitchFamily="34" charset="0"/>
                        </a:rPr>
                        <a:t>.25</a:t>
                      </a:r>
                    </a:p>
                  </a:txBody>
                  <a:tcPr marL="68580" marR="68580" marT="34290" marB="34290" horzOverflow="overflow">
                    <a:lnL w="12700" cap="flat" cmpd="sng" algn="ctr">
                      <a:solidFill>
                        <a:schemeClr val="bg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800" b="0" i="0" u="none" strike="noStrike" cap="none" normalizeH="0" baseline="0" smtClean="0">
                        <a:ln>
                          <a:noFill/>
                        </a:ln>
                        <a:solidFill>
                          <a:schemeClr val="bg1"/>
                        </a:solidFill>
                        <a:effectLst/>
                        <a:latin typeface="Arial" panose="020B0604020202020204" pitchFamily="34" charset="0"/>
                      </a:endParaRPr>
                    </a:p>
                  </a:txBody>
                  <a:tcPr marL="68580" marR="68580" marT="34290" marB="34290" horzOverflow="overflow">
                    <a:lnL>
                      <a:noFill/>
                    </a:lnL>
                    <a:lnR w="12700" cap="flat" cmpd="sng" algn="ctr">
                      <a:solidFill>
                        <a:schemeClr val="bg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lvl1pPr>
                        <a:spcBef>
                          <a:spcPct val="25000"/>
                        </a:spcBef>
                        <a:spcAft>
                          <a:spcPct val="45000"/>
                        </a:spcAft>
                        <a:defRPr sz="2400">
                          <a:solidFill>
                            <a:schemeClr val="tx1"/>
                          </a:solidFill>
                          <a:latin typeface="Arial" panose="020B0604020202020204" pitchFamily="34" charset="0"/>
                        </a:defRPr>
                      </a:lvl1pPr>
                      <a:lvl2pPr>
                        <a:spcBef>
                          <a:spcPct val="25000"/>
                        </a:spcBef>
                        <a:spcAft>
                          <a:spcPct val="25000"/>
                        </a:spcAft>
                        <a:buSzPct val="90000"/>
                        <a:defRPr sz="2000">
                          <a:solidFill>
                            <a:schemeClr val="tx1"/>
                          </a:solidFill>
                          <a:latin typeface="Arial" panose="020B0604020202020204" pitchFamily="34" charset="0"/>
                        </a:defRPr>
                      </a:lvl2pPr>
                      <a:lvl3pPr>
                        <a:spcBef>
                          <a:spcPct val="20000"/>
                        </a:spcBef>
                        <a:buSzPct val="90000"/>
                        <a:defRPr>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500" b="0" i="0" u="none" strike="noStrike" cap="none" normalizeH="0" baseline="0" smtClean="0">
                          <a:ln>
                            <a:noFill/>
                          </a:ln>
                          <a:solidFill>
                            <a:schemeClr val="bg1"/>
                          </a:solidFill>
                          <a:effectLst/>
                          <a:latin typeface="Arial" panose="020B0604020202020204" pitchFamily="34" charset="0"/>
                        </a:rPr>
                        <a:t>United States imports timber and steel</a:t>
                      </a:r>
                    </a:p>
                  </a:txBody>
                  <a:tcPr marL="68580" marR="68580" marT="34290" marB="34290" horzOverflow="overflow">
                    <a:lnL w="12700" cap="flat" cmpd="sng" algn="ctr">
                      <a:solidFill>
                        <a:schemeClr val="bg1"/>
                      </a:solidFill>
                      <a:prstDash val="solid"/>
                      <a:round/>
                      <a:headEnd type="none" w="med" len="med"/>
                      <a:tailEnd type="none" w="med" len="med"/>
                    </a:lnL>
                    <a:lnR cap="flat">
                      <a:noFill/>
                    </a:lnR>
                    <a:ln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r>
            </a:tbl>
          </a:graphicData>
        </a:graphic>
      </p:graphicFrame>
    </p:spTree>
    <p:extLst>
      <p:ext uri="{BB962C8B-B14F-4D97-AF65-F5344CB8AC3E}">
        <p14:creationId xmlns:p14="http://schemas.microsoft.com/office/powerpoint/2010/main" val="18406714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44289"/>
                                        </p:tgtEl>
                                        <p:attrNameLst>
                                          <p:attrName>style.visibility</p:attrName>
                                        </p:attrNameLst>
                                      </p:cBhvr>
                                      <p:to>
                                        <p:strVal val="visible"/>
                                      </p:to>
                                    </p:set>
                                    <p:animEffect transition="in" filter="blinds(horizontal)">
                                      <p:cBhvr>
                                        <p:cTn id="7" dur="500"/>
                                        <p:tgtEl>
                                          <p:spTgt spid="442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ctr"/>
            <a:r>
              <a:rPr lang="en-US" b="1" dirty="0">
                <a:solidFill>
                  <a:srgbClr val="FF0000"/>
                </a:solidFill>
              </a:rPr>
              <a:t>Exchange Rates</a:t>
            </a:r>
            <a:br>
              <a:rPr lang="en-US" b="1" dirty="0">
                <a:solidFill>
                  <a:srgbClr val="FF0000"/>
                </a:solidFill>
              </a:rPr>
            </a:br>
            <a:r>
              <a:rPr lang="en-US" b="1" dirty="0">
                <a:solidFill>
                  <a:srgbClr val="FF0000"/>
                </a:solidFill>
              </a:rPr>
              <a:t>and Comparative Advantage</a:t>
            </a:r>
          </a:p>
        </p:txBody>
      </p:sp>
      <p:sp>
        <p:nvSpPr>
          <p:cNvPr id="41987" name="Rectangle 3"/>
          <p:cNvSpPr>
            <a:spLocks noGrp="1" noChangeArrowheads="1"/>
          </p:cNvSpPr>
          <p:nvPr>
            <p:ph idx="1"/>
          </p:nvPr>
        </p:nvSpPr>
        <p:spPr/>
        <p:txBody>
          <a:bodyPr>
            <a:normAutofit/>
          </a:bodyPr>
          <a:lstStyle/>
          <a:p>
            <a:r>
              <a:rPr lang="en-US" sz="3200" b="1" dirty="0">
                <a:solidFill>
                  <a:schemeClr val="bg1"/>
                </a:solidFill>
              </a:rPr>
              <a:t>If exchange rates end up in the right ranges, the free market will drive each country to shift resources into those sectors in which it enjoys a </a:t>
            </a:r>
            <a:r>
              <a:rPr lang="en-US" sz="3200" b="1" dirty="0">
                <a:solidFill>
                  <a:srgbClr val="FFFF00"/>
                </a:solidFill>
              </a:rPr>
              <a:t>comparative advantage</a:t>
            </a:r>
            <a:r>
              <a:rPr lang="en-US" sz="3200" b="1" dirty="0">
                <a:solidFill>
                  <a:schemeClr val="bg1"/>
                </a:solidFill>
              </a:rPr>
              <a:t>.</a:t>
            </a:r>
          </a:p>
          <a:p>
            <a:r>
              <a:rPr lang="en-US" sz="3200" b="1" dirty="0">
                <a:solidFill>
                  <a:schemeClr val="bg1"/>
                </a:solidFill>
              </a:rPr>
              <a:t>Only those products in which a country has a comparative advantage will be competitive in </a:t>
            </a:r>
            <a:r>
              <a:rPr lang="en-US" sz="3200" b="1" dirty="0">
                <a:solidFill>
                  <a:srgbClr val="FFFF00"/>
                </a:solidFill>
              </a:rPr>
              <a:t>world markets</a:t>
            </a:r>
            <a:r>
              <a:rPr lang="en-US" sz="3200" b="1" dirty="0">
                <a:solidFill>
                  <a:schemeClr val="bg1"/>
                </a:solidFill>
              </a:rPr>
              <a:t>.</a:t>
            </a:r>
          </a:p>
        </p:txBody>
      </p:sp>
      <p:sp>
        <p:nvSpPr>
          <p:cNvPr id="4" name="Slide Number Placeholder 3"/>
          <p:cNvSpPr>
            <a:spLocks noGrp="1"/>
          </p:cNvSpPr>
          <p:nvPr>
            <p:ph type="sldNum" sz="quarter" idx="12"/>
          </p:nvPr>
        </p:nvSpPr>
        <p:spPr/>
        <p:txBody>
          <a:bodyPr/>
          <a:lstStyle/>
          <a:p>
            <a:fld id="{AACBE81D-B011-461D-A414-DCE886A45439}" type="slidenum">
              <a:rPr lang="en-US" b="1"/>
              <a:pPr/>
              <a:t>6</a:t>
            </a:fld>
            <a:r>
              <a:rPr lang="en-US" b="1"/>
              <a:t> of 47</a:t>
            </a:r>
          </a:p>
        </p:txBody>
      </p:sp>
    </p:spTree>
    <p:extLst>
      <p:ext uri="{BB962C8B-B14F-4D97-AF65-F5344CB8AC3E}">
        <p14:creationId xmlns:p14="http://schemas.microsoft.com/office/powerpoint/2010/main" val="7550042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wipe(left)">
                                      <p:cBhvr>
                                        <p:cTn id="7" dur="500"/>
                                        <p:tgtEl>
                                          <p:spTgt spid="41987">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animEffect transition="in" filter="wipe(left)">
                                      <p:cBhvr>
                                        <p:cTn id="11" dur="500"/>
                                        <p:tgtEl>
                                          <p:spTgt spid="419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gn="ctr"/>
            <a:r>
              <a:rPr lang="en-US" b="1" dirty="0">
                <a:solidFill>
                  <a:srgbClr val="FF0000"/>
                </a:solidFill>
              </a:rPr>
              <a:t>The Sources of</a:t>
            </a:r>
            <a:br>
              <a:rPr lang="en-US" b="1" dirty="0">
                <a:solidFill>
                  <a:srgbClr val="FF0000"/>
                </a:solidFill>
              </a:rPr>
            </a:br>
            <a:r>
              <a:rPr lang="en-US" b="1" dirty="0">
                <a:solidFill>
                  <a:srgbClr val="FF0000"/>
                </a:solidFill>
              </a:rPr>
              <a:t>Comparative Advantage</a:t>
            </a:r>
          </a:p>
        </p:txBody>
      </p:sp>
      <p:sp>
        <p:nvSpPr>
          <p:cNvPr id="46083" name="Rectangle 3"/>
          <p:cNvSpPr>
            <a:spLocks noGrp="1" noChangeArrowheads="1"/>
          </p:cNvSpPr>
          <p:nvPr>
            <p:ph idx="1"/>
          </p:nvPr>
        </p:nvSpPr>
        <p:spPr/>
        <p:txBody>
          <a:bodyPr>
            <a:normAutofit/>
          </a:bodyPr>
          <a:lstStyle/>
          <a:p>
            <a:r>
              <a:rPr lang="en-US" sz="3600" b="1" i="1" dirty="0">
                <a:solidFill>
                  <a:srgbClr val="FFFF00"/>
                </a:solidFill>
              </a:rPr>
              <a:t>Factor endowments</a:t>
            </a:r>
            <a:r>
              <a:rPr lang="en-US" sz="3600" b="1" dirty="0">
                <a:solidFill>
                  <a:srgbClr val="FFFF00"/>
                </a:solidFill>
              </a:rPr>
              <a:t> </a:t>
            </a:r>
            <a:r>
              <a:rPr lang="en-US" sz="3600" b="1" dirty="0">
                <a:solidFill>
                  <a:schemeClr val="bg1"/>
                </a:solidFill>
              </a:rPr>
              <a:t>refer to the quantity and quality of labor, land, and natural resources of a country.</a:t>
            </a:r>
          </a:p>
          <a:p>
            <a:r>
              <a:rPr lang="en-US" sz="3600" b="1" dirty="0">
                <a:solidFill>
                  <a:srgbClr val="FFFF00"/>
                </a:solidFill>
              </a:rPr>
              <a:t>Factor endowments </a:t>
            </a:r>
            <a:r>
              <a:rPr lang="en-US" sz="3600" b="1" dirty="0">
                <a:solidFill>
                  <a:schemeClr val="bg1"/>
                </a:solidFill>
              </a:rPr>
              <a:t>seem to explain a significant portion of actual world trade patterns.</a:t>
            </a:r>
          </a:p>
        </p:txBody>
      </p:sp>
      <p:sp>
        <p:nvSpPr>
          <p:cNvPr id="4" name="Slide Number Placeholder 3"/>
          <p:cNvSpPr>
            <a:spLocks noGrp="1"/>
          </p:cNvSpPr>
          <p:nvPr>
            <p:ph type="sldNum" sz="quarter" idx="12"/>
          </p:nvPr>
        </p:nvSpPr>
        <p:spPr/>
        <p:txBody>
          <a:bodyPr/>
          <a:lstStyle/>
          <a:p>
            <a:fld id="{EBA507E2-DC4A-40A0-8CFB-6D58D399DCC6}" type="slidenum">
              <a:rPr lang="en-US" b="1"/>
              <a:pPr/>
              <a:t>7</a:t>
            </a:fld>
            <a:r>
              <a:rPr lang="en-US" b="1"/>
              <a:t> of 47</a:t>
            </a:r>
          </a:p>
        </p:txBody>
      </p:sp>
    </p:spTree>
    <p:extLst>
      <p:ext uri="{BB962C8B-B14F-4D97-AF65-F5344CB8AC3E}">
        <p14:creationId xmlns:p14="http://schemas.microsoft.com/office/powerpoint/2010/main" val="3710069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wipe(left)">
                                      <p:cBhvr>
                                        <p:cTn id="7" dur="500"/>
                                        <p:tgtEl>
                                          <p:spTgt spid="46083">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animEffect transition="in" filter="wipe(left)">
                                      <p:cBhvr>
                                        <p:cTn id="11" dur="500"/>
                                        <p:tgtEl>
                                          <p:spTgt spid="460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lgn="ctr"/>
            <a:r>
              <a:rPr lang="en-US" b="1" dirty="0">
                <a:solidFill>
                  <a:srgbClr val="FF0000"/>
                </a:solidFill>
              </a:rPr>
              <a:t>The </a:t>
            </a:r>
            <a:r>
              <a:rPr lang="en-US" b="1" dirty="0" err="1">
                <a:solidFill>
                  <a:srgbClr val="FF0000"/>
                </a:solidFill>
              </a:rPr>
              <a:t>Heckscher</a:t>
            </a:r>
            <a:r>
              <a:rPr lang="en-US" b="1" dirty="0">
                <a:solidFill>
                  <a:srgbClr val="FF0000"/>
                </a:solidFill>
              </a:rPr>
              <a:t>-Ohlin Theorem</a:t>
            </a:r>
          </a:p>
        </p:txBody>
      </p:sp>
      <p:sp>
        <p:nvSpPr>
          <p:cNvPr id="47107" name="Rectangle 3"/>
          <p:cNvSpPr>
            <a:spLocks noGrp="1" noChangeArrowheads="1"/>
          </p:cNvSpPr>
          <p:nvPr>
            <p:ph idx="1"/>
          </p:nvPr>
        </p:nvSpPr>
        <p:spPr>
          <a:xfrm>
            <a:off x="399245" y="1477895"/>
            <a:ext cx="8345510" cy="4351338"/>
          </a:xfrm>
        </p:spPr>
        <p:txBody>
          <a:bodyPr>
            <a:normAutofit/>
          </a:bodyPr>
          <a:lstStyle/>
          <a:p>
            <a:pPr algn="ctr"/>
            <a:r>
              <a:rPr lang="en-US" sz="3200" b="1" dirty="0">
                <a:solidFill>
                  <a:schemeClr val="bg1"/>
                </a:solidFill>
              </a:rPr>
              <a:t>The </a:t>
            </a:r>
            <a:r>
              <a:rPr lang="en-US" sz="3200" b="1" i="1" dirty="0" err="1">
                <a:solidFill>
                  <a:srgbClr val="FFFF00"/>
                </a:solidFill>
              </a:rPr>
              <a:t>Heckscher</a:t>
            </a:r>
            <a:r>
              <a:rPr lang="en-US" sz="3200" b="1" i="1" dirty="0">
                <a:solidFill>
                  <a:srgbClr val="FFFF00"/>
                </a:solidFill>
              </a:rPr>
              <a:t>-Ohlin theorem</a:t>
            </a:r>
            <a:r>
              <a:rPr lang="en-US" sz="3200" b="1" dirty="0">
                <a:solidFill>
                  <a:srgbClr val="FFFF00"/>
                </a:solidFill>
              </a:rPr>
              <a:t> </a:t>
            </a:r>
            <a:r>
              <a:rPr lang="en-US" sz="3200" b="1" dirty="0">
                <a:solidFill>
                  <a:schemeClr val="bg1"/>
                </a:solidFill>
              </a:rPr>
              <a:t>is a theory that explains the existence of a country’s comparative advantage by its factor endowments.</a:t>
            </a:r>
          </a:p>
          <a:p>
            <a:pPr algn="ctr"/>
            <a:r>
              <a:rPr lang="en-US" sz="3200" b="1" dirty="0">
                <a:solidFill>
                  <a:schemeClr val="bg1"/>
                </a:solidFill>
              </a:rPr>
              <a:t>According to the theorem, a country has a comparative advantage in the production of a product if that country is relatively well endowed with inputs used intensively in the production of that product.</a:t>
            </a:r>
          </a:p>
        </p:txBody>
      </p:sp>
      <p:sp>
        <p:nvSpPr>
          <p:cNvPr id="4" name="Slide Number Placeholder 3"/>
          <p:cNvSpPr>
            <a:spLocks noGrp="1"/>
          </p:cNvSpPr>
          <p:nvPr>
            <p:ph type="sldNum" sz="quarter" idx="12"/>
          </p:nvPr>
        </p:nvSpPr>
        <p:spPr/>
        <p:txBody>
          <a:bodyPr/>
          <a:lstStyle/>
          <a:p>
            <a:pPr algn="ctr"/>
            <a:fld id="{3E43A35A-BBC8-4FF9-B828-C1F5C9768EE2}" type="slidenum">
              <a:rPr lang="en-US" b="1"/>
              <a:pPr algn="ctr"/>
              <a:t>8</a:t>
            </a:fld>
            <a:r>
              <a:rPr lang="en-US" b="1"/>
              <a:t> of 47</a:t>
            </a:r>
          </a:p>
        </p:txBody>
      </p:sp>
    </p:spTree>
    <p:extLst>
      <p:ext uri="{BB962C8B-B14F-4D97-AF65-F5344CB8AC3E}">
        <p14:creationId xmlns:p14="http://schemas.microsoft.com/office/powerpoint/2010/main" val="39852544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wipe(left)">
                                      <p:cBhvr>
                                        <p:cTn id="7" dur="500"/>
                                        <p:tgtEl>
                                          <p:spTgt spid="47107">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animEffect transition="in" filter="wipe(left)">
                                      <p:cBhvr>
                                        <p:cTn id="11" dur="500"/>
                                        <p:tgtEl>
                                          <p:spTgt spid="471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Autofit/>
          </a:bodyPr>
          <a:lstStyle/>
          <a:p>
            <a:pPr algn="ctr"/>
            <a:r>
              <a:rPr lang="en-US" sz="4800" b="1" dirty="0">
                <a:solidFill>
                  <a:srgbClr val="FF0000"/>
                </a:solidFill>
              </a:rPr>
              <a:t>Other Explanations for</a:t>
            </a:r>
            <a:br>
              <a:rPr lang="en-US" sz="4800" b="1" dirty="0">
                <a:solidFill>
                  <a:srgbClr val="FF0000"/>
                </a:solidFill>
              </a:rPr>
            </a:br>
            <a:r>
              <a:rPr lang="en-US" sz="4800" b="1" dirty="0">
                <a:solidFill>
                  <a:srgbClr val="FF0000"/>
                </a:solidFill>
              </a:rPr>
              <a:t>Observed Trade Flows</a:t>
            </a:r>
          </a:p>
        </p:txBody>
      </p:sp>
      <p:sp>
        <p:nvSpPr>
          <p:cNvPr id="49155" name="Rectangle 3"/>
          <p:cNvSpPr>
            <a:spLocks noGrp="1" noChangeArrowheads="1"/>
          </p:cNvSpPr>
          <p:nvPr>
            <p:ph idx="1"/>
          </p:nvPr>
        </p:nvSpPr>
        <p:spPr/>
        <p:txBody>
          <a:bodyPr>
            <a:normAutofit/>
          </a:bodyPr>
          <a:lstStyle/>
          <a:p>
            <a:r>
              <a:rPr lang="en-US" sz="3200" b="1" i="1" dirty="0">
                <a:solidFill>
                  <a:srgbClr val="FFFF00"/>
                </a:solidFill>
              </a:rPr>
              <a:t>Product differentiation</a:t>
            </a:r>
            <a:r>
              <a:rPr lang="en-US" sz="3200" b="1" dirty="0">
                <a:solidFill>
                  <a:srgbClr val="FFFF00"/>
                </a:solidFill>
              </a:rPr>
              <a:t> </a:t>
            </a:r>
            <a:r>
              <a:rPr lang="en-US" sz="3200" b="1" dirty="0">
                <a:solidFill>
                  <a:schemeClr val="bg1"/>
                </a:solidFill>
              </a:rPr>
              <a:t>is a natural response to diverse preferences within an economy, and across economies.</a:t>
            </a:r>
          </a:p>
          <a:p>
            <a:r>
              <a:rPr lang="en-US" sz="3200" b="1" dirty="0">
                <a:solidFill>
                  <a:schemeClr val="bg1"/>
                </a:solidFill>
              </a:rPr>
              <a:t>Some economists also distinguish between gains from </a:t>
            </a:r>
            <a:r>
              <a:rPr lang="en-US" sz="3200" b="1" i="1" dirty="0">
                <a:solidFill>
                  <a:schemeClr val="bg1"/>
                </a:solidFill>
              </a:rPr>
              <a:t>acquired </a:t>
            </a:r>
            <a:r>
              <a:rPr lang="en-US" sz="3200" b="1" i="1" dirty="0">
                <a:solidFill>
                  <a:srgbClr val="FFFF00"/>
                </a:solidFill>
              </a:rPr>
              <a:t>comparative advantage</a:t>
            </a:r>
            <a:r>
              <a:rPr lang="en-US" sz="3200" b="1" dirty="0">
                <a:solidFill>
                  <a:srgbClr val="FFFF00"/>
                </a:solidFill>
              </a:rPr>
              <a:t> </a:t>
            </a:r>
            <a:r>
              <a:rPr lang="en-US" sz="3200" b="1" dirty="0">
                <a:solidFill>
                  <a:schemeClr val="bg1"/>
                </a:solidFill>
              </a:rPr>
              <a:t>and </a:t>
            </a:r>
            <a:r>
              <a:rPr lang="en-US" sz="3200" b="1" dirty="0">
                <a:solidFill>
                  <a:srgbClr val="FFFF00"/>
                </a:solidFill>
              </a:rPr>
              <a:t>gains</a:t>
            </a:r>
            <a:r>
              <a:rPr lang="en-US" sz="3200" b="1" dirty="0">
                <a:solidFill>
                  <a:schemeClr val="bg1"/>
                </a:solidFill>
              </a:rPr>
              <a:t> from </a:t>
            </a:r>
            <a:r>
              <a:rPr lang="en-US" sz="3200" b="1" i="1" dirty="0">
                <a:solidFill>
                  <a:srgbClr val="FFFF00"/>
                </a:solidFill>
              </a:rPr>
              <a:t>natural comparative advantages</a:t>
            </a:r>
            <a:r>
              <a:rPr lang="en-US" sz="3200" b="1" dirty="0">
                <a:solidFill>
                  <a:schemeClr val="bg1"/>
                </a:solidFill>
              </a:rPr>
              <a:t>.</a:t>
            </a:r>
          </a:p>
        </p:txBody>
      </p:sp>
      <p:sp>
        <p:nvSpPr>
          <p:cNvPr id="4" name="Slide Number Placeholder 3"/>
          <p:cNvSpPr>
            <a:spLocks noGrp="1"/>
          </p:cNvSpPr>
          <p:nvPr>
            <p:ph type="sldNum" sz="quarter" idx="12"/>
          </p:nvPr>
        </p:nvSpPr>
        <p:spPr/>
        <p:txBody>
          <a:bodyPr/>
          <a:lstStyle/>
          <a:p>
            <a:fld id="{06566109-259C-4427-AC8A-FDD32E40B008}" type="slidenum">
              <a:rPr lang="en-US" b="1"/>
              <a:pPr/>
              <a:t>9</a:t>
            </a:fld>
            <a:r>
              <a:rPr lang="en-US" b="1"/>
              <a:t> of 47</a:t>
            </a:r>
          </a:p>
        </p:txBody>
      </p:sp>
    </p:spTree>
    <p:extLst>
      <p:ext uri="{BB962C8B-B14F-4D97-AF65-F5344CB8AC3E}">
        <p14:creationId xmlns:p14="http://schemas.microsoft.com/office/powerpoint/2010/main" val="7260376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wipe(left)">
                                      <p:cBhvr>
                                        <p:cTn id="7" dur="500"/>
                                        <p:tgtEl>
                                          <p:spTgt spid="49155">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animEffect transition="in" filter="wipe(left)">
                                      <p:cBhvr>
                                        <p:cTn id="11" dur="500"/>
                                        <p:tgtEl>
                                          <p:spTgt spid="491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TotalTime>
  <Words>1618</Words>
  <Application>Microsoft Office PowerPoint</Application>
  <PresentationFormat>On-screen Show (4:3)</PresentationFormat>
  <Paragraphs>145</Paragraphs>
  <Slides>24</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PowerPoint Presentation</vt:lpstr>
      <vt:lpstr>Exchange Rates</vt:lpstr>
      <vt:lpstr>Exchange Rates</vt:lpstr>
      <vt:lpstr>Trade and Exchange Rates in a Two-Country/Two-Good World</vt:lpstr>
      <vt:lpstr>Trade and Exchange Rates in a Two-Country/Two-Good World</vt:lpstr>
      <vt:lpstr>Exchange Rates and Comparative Advantage</vt:lpstr>
      <vt:lpstr>The Sources of Comparative Advantage</vt:lpstr>
      <vt:lpstr>The Heckscher-Ohlin Theorem</vt:lpstr>
      <vt:lpstr>Other Explanations for Observed Trade Flows</vt:lpstr>
      <vt:lpstr>Other Explanations for Observed Trade Flows</vt:lpstr>
      <vt:lpstr>Trade Barriers:  Tariffs, Export Subsidies, and Quotas</vt:lpstr>
      <vt:lpstr>Trade Barriers:  Tariffs, Export Subsidies, and Quotas</vt:lpstr>
      <vt:lpstr>U.S. Trade Policies and GATT</vt:lpstr>
      <vt:lpstr>U.S. Trade Policies and GATT</vt:lpstr>
      <vt:lpstr>Economic Integration</vt:lpstr>
      <vt:lpstr>Economic Integration</vt:lpstr>
      <vt:lpstr>Economic Integration</vt:lpstr>
      <vt:lpstr>Economic Integration</vt:lpstr>
      <vt:lpstr>The Case for Free Trade</vt:lpstr>
      <vt:lpstr>The Gains from Trade</vt:lpstr>
      <vt:lpstr>The Losses from the Imposition of a Tariff</vt:lpstr>
      <vt:lpstr>The Case for Protection</vt:lpstr>
      <vt:lpstr>The Case for Protection</vt:lpstr>
      <vt:lpstr>PowerPoint Presentation</vt:lpstr>
    </vt:vector>
  </TitlesOfParts>
  <Company>Gilbert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Exchange Rates</dc:title>
  <dc:creator>Charles Sanders</dc:creator>
  <cp:lastModifiedBy>Charles Sanders</cp:lastModifiedBy>
  <cp:revision>7</cp:revision>
  <dcterms:created xsi:type="dcterms:W3CDTF">2015-09-10T20:18:01Z</dcterms:created>
  <dcterms:modified xsi:type="dcterms:W3CDTF">2015-09-16T19:33:02Z</dcterms:modified>
</cp:coreProperties>
</file>