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30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634" autoAdjust="0"/>
  </p:normalViewPr>
  <p:slideViewPr>
    <p:cSldViewPr>
      <p:cViewPr varScale="1">
        <p:scale>
          <a:sx n="64" d="100"/>
          <a:sy n="64" d="100"/>
        </p:scale>
        <p:origin x="-154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37621-7C1D-4D2B-A318-7176E3E7B0B0}" type="datetimeFigureOut">
              <a:rPr lang="en-US" smtClean="0"/>
              <a:pPr/>
              <a:t>6/17/2013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9DB07C-4BA1-43C7-A2F7-19C5C7E827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ompare2012.returncontrol.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more topics and comparisons, check out the website below. This is the best comparison source that I have found.</a:t>
            </a:r>
          </a:p>
          <a:p>
            <a:r>
              <a:rPr lang="en-US" dirty="0" smtClean="0">
                <a:hlinkClick r:id="rId3"/>
              </a:rPr>
              <a:t>http://compare2012.returncontrol.com/</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E29DB07C-4BA1-43C7-A2F7-19C5C7E8270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61B2AE-C511-48E0-A39E-3D2D3DE26847}" type="datetimeFigureOut">
              <a:rPr lang="en-US" smtClean="0"/>
              <a:pPr/>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61B2AE-C511-48E0-A39E-3D2D3DE26847}" type="datetimeFigureOut">
              <a:rPr lang="en-US" smtClean="0"/>
              <a:pPr/>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61B2AE-C511-48E0-A39E-3D2D3DE26847}" type="datetimeFigureOut">
              <a:rPr lang="en-US" smtClean="0"/>
              <a:pPr/>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61B2AE-C511-48E0-A39E-3D2D3DE26847}" type="datetimeFigureOut">
              <a:rPr lang="en-US" smtClean="0"/>
              <a:pPr/>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61B2AE-C511-48E0-A39E-3D2D3DE26847}" type="datetimeFigureOut">
              <a:rPr lang="en-US" smtClean="0"/>
              <a:pPr/>
              <a:t>6/17/2013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61B2AE-C511-48E0-A39E-3D2D3DE26847}" type="datetimeFigureOut">
              <a:rPr lang="en-US" smtClean="0"/>
              <a:pPr/>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61B2AE-C511-48E0-A39E-3D2D3DE26847}" type="datetimeFigureOut">
              <a:rPr lang="en-US" smtClean="0"/>
              <a:pPr/>
              <a:t>6/17/2013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61B2AE-C511-48E0-A39E-3D2D3DE26847}" type="datetimeFigureOut">
              <a:rPr lang="en-US" smtClean="0"/>
              <a:pPr/>
              <a:t>6/17/2013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1B2AE-C511-48E0-A39E-3D2D3DE26847}" type="datetimeFigureOut">
              <a:rPr lang="en-US" smtClean="0"/>
              <a:pPr/>
              <a:t>6/17/2013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61B2AE-C511-48E0-A39E-3D2D3DE26847}" type="datetimeFigureOut">
              <a:rPr lang="en-US" smtClean="0"/>
              <a:pPr/>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61B2AE-C511-48E0-A39E-3D2D3DE26847}" type="datetimeFigureOut">
              <a:rPr lang="en-US" smtClean="0"/>
              <a:pPr/>
              <a:t>6/17/2013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155AE-C372-4460-B875-B874B0B771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2514600"/>
            <a:ext cx="8229600" cy="3611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1B2AE-C511-48E0-A39E-3D2D3DE26847}" type="datetimeFigureOut">
              <a:rPr lang="en-US" smtClean="0"/>
              <a:pPr/>
              <a:t>6/17/2013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155AE-C372-4460-B875-B874B0B771B5}" type="slidenum">
              <a:rPr lang="en-US" smtClean="0"/>
              <a:pPr/>
              <a:t>‹#›</a:t>
            </a:fld>
            <a:endParaRPr lang="en-US"/>
          </a:p>
        </p:txBody>
      </p:sp>
      <p:pic>
        <p:nvPicPr>
          <p:cNvPr id="9" name="Picture 8" descr="CVHS PPT.jpg"/>
          <p:cNvPicPr>
            <a:picLocks noChangeAspect="1"/>
          </p:cNvPicPr>
          <p:nvPr userDrawn="1"/>
        </p:nvPicPr>
        <p:blipFill>
          <a:blip r:embed="rId13" cstate="print"/>
          <a:stretch>
            <a:fillRect/>
          </a:stretch>
        </p:blipFill>
        <p:spPr>
          <a:xfrm>
            <a:off x="1"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33.xml"/><Relationship Id="rId18" Type="http://schemas.openxmlformats.org/officeDocument/2006/relationships/slide" Target="slide48.xml"/><Relationship Id="rId3" Type="http://schemas.openxmlformats.org/officeDocument/2006/relationships/slide" Target="slide3.xml"/><Relationship Id="rId7" Type="http://schemas.openxmlformats.org/officeDocument/2006/relationships/slide" Target="slide15.xml"/><Relationship Id="rId12" Type="http://schemas.openxmlformats.org/officeDocument/2006/relationships/slide" Target="slide30.xml"/><Relationship Id="rId17" Type="http://schemas.openxmlformats.org/officeDocument/2006/relationships/slide" Target="slide45.xml"/><Relationship Id="rId2" Type="http://schemas.openxmlformats.org/officeDocument/2006/relationships/notesSlide" Target="../notesSlides/notesSlide1.xml"/><Relationship Id="rId16" Type="http://schemas.openxmlformats.org/officeDocument/2006/relationships/slide" Target="slide42.xml"/><Relationship Id="rId1" Type="http://schemas.openxmlformats.org/officeDocument/2006/relationships/slideLayout" Target="../slideLayouts/slideLayout1.xml"/><Relationship Id="rId6" Type="http://schemas.openxmlformats.org/officeDocument/2006/relationships/slide" Target="slide12.xml"/><Relationship Id="rId11" Type="http://schemas.openxmlformats.org/officeDocument/2006/relationships/slide" Target="slide27.xml"/><Relationship Id="rId5" Type="http://schemas.openxmlformats.org/officeDocument/2006/relationships/slide" Target="slide9.xml"/><Relationship Id="rId15" Type="http://schemas.openxmlformats.org/officeDocument/2006/relationships/slide" Target="slide39.xml"/><Relationship Id="rId10" Type="http://schemas.openxmlformats.org/officeDocument/2006/relationships/slide" Target="slide24.xml"/><Relationship Id="rId4" Type="http://schemas.openxmlformats.org/officeDocument/2006/relationships/slide" Target="slide6.xml"/><Relationship Id="rId9" Type="http://schemas.openxmlformats.org/officeDocument/2006/relationships/slide" Target="slide21.xml"/><Relationship Id="rId14" Type="http://schemas.openxmlformats.org/officeDocument/2006/relationships/slide" Target="slide36.xml"/></Relationships>
</file>

<file path=ppt/slides/_rels/slide20.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2.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1.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1.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slide" Target="slide34.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4.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37.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slide" Target="slide40.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4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3.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slide" Target="slide47.xml"/><Relationship Id="rId2" Type="http://schemas.openxmlformats.org/officeDocument/2006/relationships/slide" Target="slide46.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6.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slide" Target="slide45.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slide" Target="slide50.xml"/><Relationship Id="rId2" Type="http://schemas.openxmlformats.org/officeDocument/2006/relationships/slide" Target="slide49.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49.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dirty="0" smtClean="0">
                <a:solidFill>
                  <a:srgbClr val="FF0000"/>
                </a:solidFill>
                <a:effectLst>
                  <a:outerShdw blurRad="38100" dist="38100" dir="2700000" algn="tl">
                    <a:srgbClr val="000000">
                      <a:alpha val="43137"/>
                    </a:srgbClr>
                  </a:outerShdw>
                </a:effectLst>
              </a:rPr>
              <a:t>Democratic Party</a:t>
            </a:r>
            <a:br>
              <a:rPr lang="en-US" sz="6000" dirty="0" smtClean="0">
                <a:solidFill>
                  <a:srgbClr val="FF0000"/>
                </a:solidFill>
                <a:effectLst>
                  <a:outerShdw blurRad="38100" dist="38100" dir="2700000" algn="tl">
                    <a:srgbClr val="000000">
                      <a:alpha val="43137"/>
                    </a:srgbClr>
                  </a:outerShdw>
                </a:effectLst>
              </a:rPr>
            </a:br>
            <a:r>
              <a:rPr lang="en-US" sz="6000" dirty="0" smtClean="0">
                <a:solidFill>
                  <a:srgbClr val="FF0000"/>
                </a:solidFill>
                <a:effectLst>
                  <a:outerShdw blurRad="38100" dist="38100" dir="2700000" algn="tl">
                    <a:srgbClr val="000000">
                      <a:alpha val="43137"/>
                    </a:srgbClr>
                  </a:outerShdw>
                </a:effectLst>
              </a:rPr>
              <a:t>Vs.</a:t>
            </a:r>
            <a:br>
              <a:rPr lang="en-US" sz="6000" dirty="0" smtClean="0">
                <a:solidFill>
                  <a:srgbClr val="FF0000"/>
                </a:solidFill>
                <a:effectLst>
                  <a:outerShdw blurRad="38100" dist="38100" dir="2700000" algn="tl">
                    <a:srgbClr val="000000">
                      <a:alpha val="43137"/>
                    </a:srgbClr>
                  </a:outerShdw>
                </a:effectLst>
              </a:rPr>
            </a:br>
            <a:r>
              <a:rPr lang="en-US" sz="6000" dirty="0" smtClean="0">
                <a:solidFill>
                  <a:srgbClr val="FF0000"/>
                </a:solidFill>
                <a:effectLst>
                  <a:outerShdw blurRad="38100" dist="38100" dir="2700000" algn="tl">
                    <a:srgbClr val="000000">
                      <a:alpha val="43137"/>
                    </a:srgbClr>
                  </a:outerShdw>
                </a:effectLst>
              </a:rPr>
              <a:t>Republican Party </a:t>
            </a:r>
            <a:endParaRPr lang="en-US" sz="6000"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1000" y="4419600"/>
            <a:ext cx="8382000" cy="1752600"/>
          </a:xfrm>
        </p:spPr>
        <p:txBody>
          <a:bodyPr>
            <a:normAutofit/>
          </a:bodyPr>
          <a:lstStyle/>
          <a:p>
            <a:r>
              <a:rPr lang="en-US" sz="4800" b="1" i="1" dirty="0" smtClean="0">
                <a:solidFill>
                  <a:schemeClr val="bg1"/>
                </a:solidFill>
                <a:effectLst>
                  <a:outerShdw blurRad="38100" dist="38100" dir="2700000" algn="tl">
                    <a:srgbClr val="000000">
                      <a:alpha val="43137"/>
                    </a:srgbClr>
                  </a:outerShdw>
                </a:effectLst>
              </a:rPr>
              <a:t>On the issues…In Their own words!</a:t>
            </a:r>
            <a:endParaRPr lang="en-US" sz="4800" b="1" i="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Minimum Wage</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2057400"/>
          </a:xfrm>
        </p:spPr>
        <p:txBody>
          <a:bodyPr>
            <a:noAutofit/>
          </a:bodyPr>
          <a:lstStyle/>
          <a:p>
            <a:r>
              <a:rPr lang="en-US" sz="2800" b="1" dirty="0">
                <a:solidFill>
                  <a:srgbClr val="FFC000"/>
                </a:solidFill>
                <a:effectLst>
                  <a:outerShdw blurRad="38100" dist="38100" dir="2700000" algn="tl">
                    <a:srgbClr val="000000">
                      <a:alpha val="43137"/>
                    </a:srgbClr>
                  </a:outerShdw>
                </a:effectLst>
              </a:rPr>
              <a:t>We will raise the minimum wage, and index it to inflation. [p.10</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Minimum Wage</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smtClean="0">
                <a:solidFill>
                  <a:srgbClr val="FFC000"/>
                </a:solidFill>
                <a:effectLst>
                  <a:outerShdw blurRad="38100" dist="38100" dir="2700000" algn="tl">
                    <a:srgbClr val="000000">
                      <a:alpha val="43137"/>
                    </a:srgbClr>
                  </a:outerShdw>
                </a:effectLst>
              </a:rPr>
              <a:t>No official platform listed in the 2012 Publication on this issue.</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Unions</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Unions</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2057400"/>
          </a:xfrm>
        </p:spPr>
        <p:txBody>
          <a:bodyPr>
            <a:noAutofit/>
          </a:bodyPr>
          <a:lstStyle/>
          <a:p>
            <a:r>
              <a:rPr lang="en-US" sz="2800" b="1" dirty="0">
                <a:solidFill>
                  <a:srgbClr val="FFC000"/>
                </a:solidFill>
                <a:effectLst>
                  <a:outerShdw blurRad="38100" dist="38100" dir="2700000" algn="tl">
                    <a:srgbClr val="000000">
                      <a:alpha val="43137"/>
                    </a:srgbClr>
                  </a:outerShdw>
                </a:effectLst>
              </a:rPr>
              <a:t>Democrats believe that the right to organize and collectively bargain is a fundamental American value. [p.9]</a:t>
            </a:r>
          </a:p>
          <a:p>
            <a:r>
              <a:rPr lang="en-US" sz="2800" b="1" dirty="0">
                <a:solidFill>
                  <a:srgbClr val="FFC000"/>
                </a:solidFill>
                <a:effectLst>
                  <a:outerShdw blurRad="38100" dist="38100" dir="2700000" algn="tl">
                    <a:srgbClr val="000000">
                      <a:alpha val="43137"/>
                    </a:srgbClr>
                  </a:outerShdw>
                </a:effectLst>
              </a:rPr>
              <a:t>We will continue to vigorously oppose “Right to Work” and “paycheck protection” efforts, and so-called “Save our Secret Ballot” measures whenever they are proposed. [p.10</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Unions</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We demand an end to the Project Labor Agreements; and we call for repeal of the Davis-Bacon Act.... [p.8]</a:t>
            </a:r>
          </a:p>
          <a:p>
            <a:r>
              <a:rPr lang="en-US" sz="2400" b="1" dirty="0">
                <a:solidFill>
                  <a:srgbClr val="FFC000"/>
                </a:solidFill>
                <a:effectLst>
                  <a:outerShdw blurRad="38100" dist="38100" dir="2700000" algn="tl">
                    <a:srgbClr val="000000">
                      <a:alpha val="43137"/>
                    </a:srgbClr>
                  </a:outerShdw>
                </a:effectLst>
              </a:rPr>
              <a:t>We support the right of States to enact Right-to-Work laws.... [p.8</a:t>
            </a:r>
            <a:r>
              <a:rPr lang="en-US" sz="2400" b="1" dirty="0" smtClean="0">
                <a:solidFill>
                  <a:srgbClr val="FFC000"/>
                </a:solidFill>
                <a:effectLst>
                  <a:outerShdw blurRad="38100" dist="38100" dir="2700000" algn="tl">
                    <a:srgbClr val="000000">
                      <a:alpha val="43137"/>
                    </a:srgbClr>
                  </a:outerShdw>
                </a:effectLst>
              </a:rPr>
              <a:t>]</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Death Penalty</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Death Penalty</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a:solidFill>
                  <a:srgbClr val="FFC000"/>
                </a:solidFill>
                <a:effectLst>
                  <a:outerShdw blurRad="38100" dist="38100" dir="2700000" algn="tl">
                    <a:srgbClr val="000000">
                      <a:alpha val="43137"/>
                    </a:srgbClr>
                  </a:outerShdw>
                </a:effectLst>
              </a:rPr>
              <a:t>We believe that the death penalty must not be arbitrary. DNA testing should be used in all appropriate circumstances, [and] defendants should have effective assistance of counsel.... [p.20</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Death Penalty</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Courts should have the option of imposing the death penalty in capital murder cases. [p.37</a:t>
            </a:r>
            <a:r>
              <a:rPr lang="en-US" sz="2400" b="1" dirty="0" smtClean="0">
                <a:solidFill>
                  <a:srgbClr val="FFC000"/>
                </a:solidFill>
                <a:effectLst>
                  <a:outerShdw blurRad="38100" dist="38100" dir="2700000" algn="tl">
                    <a:srgbClr val="000000">
                      <a:alpha val="43137"/>
                    </a:srgbClr>
                  </a:outerShdw>
                </a:effectLst>
              </a:rPr>
              <a:t>]</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solidFill>
                  <a:schemeClr val="bg1"/>
                </a:solidFill>
                <a:effectLst>
                  <a:outerShdw blurRad="38100" dist="38100" dir="2700000" algn="tl">
                    <a:srgbClr val="000000">
                      <a:alpha val="43137"/>
                    </a:srgbClr>
                  </a:outerShdw>
                </a:effectLst>
              </a:rPr>
              <a:t>Gays in the Military</a:t>
            </a: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Gays in the Military</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a:solidFill>
                  <a:srgbClr val="FFC000"/>
                </a:solidFill>
                <a:effectLst>
                  <a:outerShdw blurRad="38100" dist="38100" dir="2700000" algn="tl">
                    <a:srgbClr val="000000">
                      <a:alpha val="43137"/>
                    </a:srgbClr>
                  </a:outerShdw>
                </a:effectLst>
              </a:rPr>
              <a:t>The President’s record, from ending Don’t Ask, Don’t Tell in full cooperation with our military leadership... reflects Democrats’ belief that all Americans deserve the same chance to... serve their country.... [p.17] </a:t>
            </a: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71600" y="914400"/>
            <a:ext cx="2743200" cy="584775"/>
          </a:xfrm>
          <a:prstGeom prst="rect">
            <a:avLst/>
          </a:prstGeom>
          <a:noFill/>
        </p:spPr>
        <p:txBody>
          <a:bodyPr wrap="square" rtlCol="0">
            <a:spAutoFit/>
          </a:bodyPr>
          <a:lstStyle/>
          <a:p>
            <a:r>
              <a:rPr lang="en-US" sz="3200" b="1" dirty="0">
                <a:solidFill>
                  <a:schemeClr val="bg1"/>
                </a:solidFill>
                <a:effectLst>
                  <a:outerShdw blurRad="38100" dist="38100" dir="2700000" algn="tl">
                    <a:srgbClr val="000000">
                      <a:alpha val="43137"/>
                    </a:srgbClr>
                  </a:outerShdw>
                </a:effectLst>
                <a:hlinkClick r:id="rId3" action="ppaction://hlinksldjump"/>
              </a:rPr>
              <a:t>Abortion</a:t>
            </a:r>
            <a:endParaRPr lang="en-US" sz="3200" b="1" dirty="0">
              <a:solidFill>
                <a:schemeClr val="bg1"/>
              </a:solidFill>
              <a:effectLst>
                <a:outerShdw blurRad="38100" dist="38100" dir="2700000" algn="tl">
                  <a:srgbClr val="000000">
                    <a:alpha val="43137"/>
                  </a:srgbClr>
                </a:outerShdw>
              </a:effectLst>
            </a:endParaRPr>
          </a:p>
        </p:txBody>
      </p:sp>
      <p:sp>
        <p:nvSpPr>
          <p:cNvPr id="6" name="TextBox 5"/>
          <p:cNvSpPr txBox="1"/>
          <p:nvPr/>
        </p:nvSpPr>
        <p:spPr>
          <a:xfrm>
            <a:off x="1371600" y="1524000"/>
            <a:ext cx="3352800" cy="584775"/>
          </a:xfrm>
          <a:prstGeom prst="rect">
            <a:avLst/>
          </a:prstGeom>
          <a:no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hlinkClick r:id="rId4" action="ppaction://hlinksldjump"/>
              </a:rPr>
              <a:t>Campaign Finance</a:t>
            </a:r>
            <a:endParaRPr lang="en-US" sz="3200" b="1" dirty="0">
              <a:solidFill>
                <a:schemeClr val="bg1"/>
              </a:solidFill>
              <a:effectLst>
                <a:outerShdw blurRad="38100" dist="38100" dir="2700000" algn="tl">
                  <a:srgbClr val="000000">
                    <a:alpha val="43137"/>
                  </a:srgbClr>
                </a:outerShdw>
              </a:effectLst>
            </a:endParaRPr>
          </a:p>
        </p:txBody>
      </p:sp>
      <p:sp>
        <p:nvSpPr>
          <p:cNvPr id="7" name="TextBox 6"/>
          <p:cNvSpPr txBox="1"/>
          <p:nvPr/>
        </p:nvSpPr>
        <p:spPr>
          <a:xfrm>
            <a:off x="1371600" y="2082225"/>
            <a:ext cx="3352800" cy="58477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hlinkClick r:id="rId5" action="ppaction://hlinksldjump"/>
              </a:rPr>
              <a:t>Minimum Wage</a:t>
            </a:r>
            <a:endParaRPr lang="en-US" sz="3200" b="1" dirty="0">
              <a:solidFill>
                <a:schemeClr val="bg1"/>
              </a:solidFill>
              <a:effectLst>
                <a:outerShdw blurRad="38100" dist="38100" dir="2700000" algn="tl">
                  <a:srgbClr val="000000">
                    <a:alpha val="43137"/>
                  </a:srgbClr>
                </a:outerShdw>
              </a:effectLst>
            </a:endParaRPr>
          </a:p>
        </p:txBody>
      </p:sp>
      <p:sp>
        <p:nvSpPr>
          <p:cNvPr id="8" name="TextBox 7"/>
          <p:cNvSpPr txBox="1"/>
          <p:nvPr/>
        </p:nvSpPr>
        <p:spPr>
          <a:xfrm>
            <a:off x="1371600" y="2615625"/>
            <a:ext cx="3352800" cy="58477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hlinkClick r:id="rId6" action="ppaction://hlinksldjump"/>
              </a:rPr>
              <a:t>Unions</a:t>
            </a:r>
            <a:endParaRPr lang="en-US" sz="3200" b="1" dirty="0">
              <a:solidFill>
                <a:schemeClr val="bg1"/>
              </a:solidFill>
              <a:effectLst>
                <a:outerShdw blurRad="38100" dist="38100" dir="2700000" algn="tl">
                  <a:srgbClr val="000000">
                    <a:alpha val="43137"/>
                  </a:srgbClr>
                </a:outerShdw>
              </a:effectLst>
            </a:endParaRPr>
          </a:p>
        </p:txBody>
      </p:sp>
      <p:sp>
        <p:nvSpPr>
          <p:cNvPr id="9" name="TextBox 8"/>
          <p:cNvSpPr txBox="1"/>
          <p:nvPr/>
        </p:nvSpPr>
        <p:spPr>
          <a:xfrm>
            <a:off x="1371600" y="3149025"/>
            <a:ext cx="3352800" cy="584775"/>
          </a:xfrm>
          <a:prstGeom prst="rect">
            <a:avLst/>
          </a:prstGeom>
          <a:noFill/>
        </p:spPr>
        <p:txBody>
          <a:bodyPr wrap="square" rtlCol="0">
            <a:spAutoFit/>
          </a:bodyPr>
          <a:lstStyle/>
          <a:p>
            <a:r>
              <a:rPr lang="en-US" sz="3200" b="1" dirty="0">
                <a:effectLst>
                  <a:outerShdw blurRad="38100" dist="38100" dir="2700000" algn="tl">
                    <a:srgbClr val="000000">
                      <a:alpha val="43137"/>
                    </a:srgbClr>
                  </a:outerShdw>
                </a:effectLst>
                <a:hlinkClick r:id="rId7" action="ppaction://hlinksldjump"/>
              </a:rPr>
              <a:t>Death Penalty</a:t>
            </a:r>
            <a:endParaRPr lang="en-US" sz="3200" b="1" dirty="0">
              <a:solidFill>
                <a:schemeClr val="bg1"/>
              </a:solidFill>
              <a:effectLst>
                <a:outerShdw blurRad="38100" dist="38100" dir="2700000" algn="tl">
                  <a:srgbClr val="000000">
                    <a:alpha val="43137"/>
                  </a:srgbClr>
                </a:outerShdw>
              </a:effectLst>
            </a:endParaRPr>
          </a:p>
        </p:txBody>
      </p:sp>
      <p:sp>
        <p:nvSpPr>
          <p:cNvPr id="10" name="TextBox 9"/>
          <p:cNvSpPr txBox="1"/>
          <p:nvPr/>
        </p:nvSpPr>
        <p:spPr>
          <a:xfrm>
            <a:off x="1371600" y="3733800"/>
            <a:ext cx="3657600"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hlinkClick r:id="rId8" action="ppaction://hlinksldjump"/>
              </a:rPr>
              <a:t>Gays in the Military</a:t>
            </a:r>
            <a:endParaRPr lang="en-US" sz="3200" b="1" dirty="0">
              <a:solidFill>
                <a:schemeClr val="bg1"/>
              </a:solidFill>
              <a:effectLst>
                <a:outerShdw blurRad="38100" dist="38100" dir="2700000" algn="tl">
                  <a:srgbClr val="000000">
                    <a:alpha val="43137"/>
                  </a:srgbClr>
                </a:outerShdw>
              </a:effectLst>
            </a:endParaRPr>
          </a:p>
        </p:txBody>
      </p:sp>
      <p:sp>
        <p:nvSpPr>
          <p:cNvPr id="11" name="TextBox 10"/>
          <p:cNvSpPr txBox="1"/>
          <p:nvPr/>
        </p:nvSpPr>
        <p:spPr>
          <a:xfrm>
            <a:off x="1447800" y="4343400"/>
            <a:ext cx="3657600"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hlinkClick r:id="rId9" action="ppaction://hlinksldjump"/>
              </a:rPr>
              <a:t>Education</a:t>
            </a:r>
            <a:endParaRPr lang="en-US" sz="3200" b="1" dirty="0">
              <a:solidFill>
                <a:schemeClr val="bg1"/>
              </a:solidFill>
              <a:effectLst>
                <a:outerShdw blurRad="38100" dist="38100" dir="2700000" algn="tl">
                  <a:srgbClr val="000000">
                    <a:alpha val="43137"/>
                  </a:srgbClr>
                </a:outerShdw>
              </a:effectLst>
            </a:endParaRPr>
          </a:p>
        </p:txBody>
      </p:sp>
      <p:sp>
        <p:nvSpPr>
          <p:cNvPr id="12" name="TextBox 11"/>
          <p:cNvSpPr txBox="1"/>
          <p:nvPr/>
        </p:nvSpPr>
        <p:spPr>
          <a:xfrm>
            <a:off x="1447800" y="4953000"/>
            <a:ext cx="3657600"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hlinkClick r:id="rId10" action="ppaction://hlinksldjump"/>
              </a:rPr>
              <a:t>Student Loans</a:t>
            </a:r>
            <a:endParaRPr lang="en-US" sz="3200" b="1" dirty="0">
              <a:solidFill>
                <a:schemeClr val="bg1"/>
              </a:solidFill>
              <a:effectLst>
                <a:outerShdw blurRad="38100" dist="38100" dir="2700000" algn="tl">
                  <a:srgbClr val="000000">
                    <a:alpha val="43137"/>
                  </a:srgbClr>
                </a:outerShdw>
              </a:effectLst>
            </a:endParaRPr>
          </a:p>
        </p:txBody>
      </p:sp>
      <p:sp>
        <p:nvSpPr>
          <p:cNvPr id="13" name="TextBox 12"/>
          <p:cNvSpPr txBox="1"/>
          <p:nvPr/>
        </p:nvSpPr>
        <p:spPr>
          <a:xfrm>
            <a:off x="5181600" y="914400"/>
            <a:ext cx="2743200" cy="584775"/>
          </a:xfrm>
          <a:prstGeom prst="rect">
            <a:avLst/>
          </a:prstGeom>
          <a:no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hlinkClick r:id="rId11" action="ppaction://hlinksldjump"/>
              </a:rPr>
              <a:t>Energy</a:t>
            </a:r>
            <a:endParaRPr lang="en-US" sz="3200" b="1" dirty="0">
              <a:solidFill>
                <a:schemeClr val="bg1"/>
              </a:solidFill>
              <a:effectLst>
                <a:outerShdw blurRad="38100" dist="38100" dir="2700000" algn="tl">
                  <a:srgbClr val="000000">
                    <a:alpha val="43137"/>
                  </a:srgbClr>
                </a:outerShdw>
              </a:effectLst>
            </a:endParaRPr>
          </a:p>
        </p:txBody>
      </p:sp>
      <p:sp>
        <p:nvSpPr>
          <p:cNvPr id="14" name="TextBox 13"/>
          <p:cNvSpPr txBox="1"/>
          <p:nvPr/>
        </p:nvSpPr>
        <p:spPr>
          <a:xfrm>
            <a:off x="5181600" y="1548825"/>
            <a:ext cx="2743200" cy="584775"/>
          </a:xfrm>
          <a:prstGeom prst="rect">
            <a:avLst/>
          </a:prstGeom>
          <a:no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hlinkClick r:id="rId12" action="ppaction://hlinksldjump"/>
              </a:rPr>
              <a:t>Environment</a:t>
            </a:r>
            <a:endParaRPr lang="en-US" sz="3200" b="1" dirty="0">
              <a:solidFill>
                <a:schemeClr val="bg1"/>
              </a:solidFill>
              <a:effectLst>
                <a:outerShdw blurRad="38100" dist="38100" dir="2700000" algn="tl">
                  <a:srgbClr val="000000">
                    <a:alpha val="43137"/>
                  </a:srgbClr>
                </a:outerShdw>
              </a:effectLst>
            </a:endParaRPr>
          </a:p>
        </p:txBody>
      </p:sp>
      <p:sp>
        <p:nvSpPr>
          <p:cNvPr id="15" name="TextBox 14"/>
          <p:cNvSpPr txBox="1"/>
          <p:nvPr/>
        </p:nvSpPr>
        <p:spPr>
          <a:xfrm>
            <a:off x="5181600" y="2082225"/>
            <a:ext cx="3048000" cy="584775"/>
          </a:xfrm>
          <a:prstGeom prst="rect">
            <a:avLst/>
          </a:prstGeom>
          <a:no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hlinkClick r:id="rId13" action="ppaction://hlinksldjump"/>
              </a:rPr>
              <a:t>Climate Change</a:t>
            </a:r>
            <a:endParaRPr lang="en-US" sz="3200" b="1" dirty="0">
              <a:solidFill>
                <a:schemeClr val="bg1"/>
              </a:solidFill>
              <a:effectLst>
                <a:outerShdw blurRad="38100" dist="38100" dir="2700000" algn="tl">
                  <a:srgbClr val="000000">
                    <a:alpha val="43137"/>
                  </a:srgbClr>
                </a:outerShdw>
              </a:effectLst>
            </a:endParaRPr>
          </a:p>
        </p:txBody>
      </p:sp>
      <p:sp>
        <p:nvSpPr>
          <p:cNvPr id="16" name="TextBox 15"/>
          <p:cNvSpPr txBox="1"/>
          <p:nvPr/>
        </p:nvSpPr>
        <p:spPr>
          <a:xfrm>
            <a:off x="5181600" y="2590800"/>
            <a:ext cx="3048000" cy="584775"/>
          </a:xfrm>
          <a:prstGeom prst="rect">
            <a:avLst/>
          </a:prstGeom>
          <a:no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hlinkClick r:id="rId14" action="ppaction://hlinksldjump"/>
              </a:rPr>
              <a:t>Gay Marriage</a:t>
            </a:r>
            <a:endParaRPr lang="en-US" sz="3200" b="1" dirty="0">
              <a:solidFill>
                <a:schemeClr val="bg1"/>
              </a:solidFill>
              <a:effectLst>
                <a:outerShdw blurRad="38100" dist="38100" dir="2700000" algn="tl">
                  <a:srgbClr val="000000">
                    <a:alpha val="43137"/>
                  </a:srgbClr>
                </a:outerShdw>
              </a:effectLst>
            </a:endParaRPr>
          </a:p>
        </p:txBody>
      </p:sp>
      <p:sp>
        <p:nvSpPr>
          <p:cNvPr id="17" name="TextBox 16"/>
          <p:cNvSpPr txBox="1"/>
          <p:nvPr/>
        </p:nvSpPr>
        <p:spPr>
          <a:xfrm>
            <a:off x="5181600" y="3149025"/>
            <a:ext cx="3048000" cy="584775"/>
          </a:xfrm>
          <a:prstGeom prst="rect">
            <a:avLst/>
          </a:prstGeom>
          <a:no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hlinkClick r:id="rId15" action="ppaction://hlinksldjump"/>
              </a:rPr>
              <a:t>Gun Control</a:t>
            </a:r>
            <a:endParaRPr lang="en-US" sz="3200" b="1" dirty="0">
              <a:solidFill>
                <a:schemeClr val="bg1"/>
              </a:solidFill>
              <a:effectLst>
                <a:outerShdw blurRad="38100" dist="38100" dir="2700000" algn="tl">
                  <a:srgbClr val="000000">
                    <a:alpha val="43137"/>
                  </a:srgbClr>
                </a:outerShdw>
              </a:effectLst>
            </a:endParaRPr>
          </a:p>
        </p:txBody>
      </p:sp>
      <p:sp>
        <p:nvSpPr>
          <p:cNvPr id="18" name="TextBox 17"/>
          <p:cNvSpPr txBox="1"/>
          <p:nvPr/>
        </p:nvSpPr>
        <p:spPr>
          <a:xfrm>
            <a:off x="5181600" y="3758625"/>
            <a:ext cx="3048000" cy="584775"/>
          </a:xfrm>
          <a:prstGeom prst="rect">
            <a:avLst/>
          </a:prstGeom>
          <a:no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hlinkClick r:id="rId16" action="ppaction://hlinksldjump"/>
              </a:rPr>
              <a:t>Healthcare</a:t>
            </a:r>
            <a:endParaRPr lang="en-US" sz="3200" b="1" dirty="0">
              <a:solidFill>
                <a:schemeClr val="bg1"/>
              </a:solidFill>
              <a:effectLst>
                <a:outerShdw blurRad="38100" dist="38100" dir="2700000" algn="tl">
                  <a:srgbClr val="000000">
                    <a:alpha val="43137"/>
                  </a:srgbClr>
                </a:outerShdw>
              </a:effectLst>
            </a:endParaRPr>
          </a:p>
        </p:txBody>
      </p:sp>
      <p:sp>
        <p:nvSpPr>
          <p:cNvPr id="19" name="TextBox 18"/>
          <p:cNvSpPr txBox="1"/>
          <p:nvPr/>
        </p:nvSpPr>
        <p:spPr>
          <a:xfrm>
            <a:off x="5257800" y="4368225"/>
            <a:ext cx="3048000" cy="584775"/>
          </a:xfrm>
          <a:prstGeom prst="rect">
            <a:avLst/>
          </a:prstGeom>
          <a:no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hlinkClick r:id="rId17" action="ppaction://hlinksldjump"/>
              </a:rPr>
              <a:t>Immigration</a:t>
            </a:r>
            <a:endParaRPr lang="en-US" sz="3200" b="1" dirty="0">
              <a:solidFill>
                <a:schemeClr val="bg1"/>
              </a:solidFill>
              <a:effectLst>
                <a:outerShdw blurRad="38100" dist="38100" dir="2700000" algn="tl">
                  <a:srgbClr val="000000">
                    <a:alpha val="43137"/>
                  </a:srgbClr>
                </a:outerShdw>
              </a:effectLst>
            </a:endParaRPr>
          </a:p>
        </p:txBody>
      </p:sp>
      <p:sp>
        <p:nvSpPr>
          <p:cNvPr id="20" name="TextBox 19"/>
          <p:cNvSpPr txBox="1"/>
          <p:nvPr/>
        </p:nvSpPr>
        <p:spPr>
          <a:xfrm>
            <a:off x="5257800" y="4977825"/>
            <a:ext cx="3048000" cy="584775"/>
          </a:xfrm>
          <a:prstGeom prst="rect">
            <a:avLst/>
          </a:prstGeom>
          <a:noFill/>
        </p:spPr>
        <p:txBody>
          <a:bodyPr wrap="square" rtlCol="0">
            <a:spAutoFit/>
          </a:bodyPr>
          <a:lstStyle/>
          <a:p>
            <a:r>
              <a:rPr lang="en-US" sz="3200" b="1" dirty="0" smtClean="0">
                <a:solidFill>
                  <a:schemeClr val="bg1"/>
                </a:solidFill>
                <a:effectLst>
                  <a:outerShdw blurRad="38100" dist="38100" dir="2700000" algn="tl">
                    <a:srgbClr val="000000">
                      <a:alpha val="43137"/>
                    </a:srgbClr>
                  </a:outerShdw>
                </a:effectLst>
                <a:hlinkClick r:id="rId18" action="ppaction://hlinksldjump"/>
              </a:rPr>
              <a:t>Taxes</a:t>
            </a:r>
            <a:endParaRPr lang="en-US" sz="32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Gays in the Military</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We will enforce and defend in court the Defense of Marriage Act (DOMA) in the Armed Forces.... [p.43</a:t>
            </a:r>
            <a:r>
              <a:rPr lang="en-US" sz="2400" b="1" dirty="0" smtClean="0">
                <a:solidFill>
                  <a:srgbClr val="FFC000"/>
                </a:solidFill>
                <a:effectLst>
                  <a:outerShdw blurRad="38100" dist="38100" dir="2700000" algn="tl">
                    <a:srgbClr val="000000">
                      <a:alpha val="43137"/>
                    </a:srgbClr>
                  </a:outerShdw>
                </a:effectLst>
              </a:rPr>
              <a:t>]</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solidFill>
                  <a:schemeClr val="bg1"/>
                </a:solidFill>
                <a:effectLst>
                  <a:outerShdw blurRad="38100" dist="38100" dir="2700000" algn="tl">
                    <a:srgbClr val="000000">
                      <a:alpha val="43137"/>
                    </a:srgbClr>
                  </a:outerShdw>
                </a:effectLst>
              </a:rPr>
              <a:t>Education</a:t>
            </a: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Education</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a:solidFill>
                  <a:srgbClr val="FFC000"/>
                </a:solidFill>
                <a:effectLst>
                  <a:outerShdw blurRad="38100" dist="38100" dir="2700000" algn="tl">
                    <a:srgbClr val="000000">
                      <a:alpha val="43137"/>
                    </a:srgbClr>
                  </a:outerShdw>
                </a:effectLst>
              </a:rPr>
              <a:t>We are committed to ensuring that every child in America has access to a world-class public education so we can out-educate the world and make sure America has the world’s highest proportion of college graduates by 2020. [</a:t>
            </a:r>
            <a:r>
              <a:rPr lang="en-US" sz="2800" b="1" dirty="0" smtClean="0">
                <a:solidFill>
                  <a:srgbClr val="FFC000"/>
                </a:solidFill>
                <a:effectLst>
                  <a:outerShdw blurRad="38100" dist="38100" dir="2700000" algn="tl">
                    <a:srgbClr val="000000">
                      <a:alpha val="43137"/>
                    </a:srgbClr>
                  </a:outerShdw>
                </a:effectLst>
              </a:rPr>
              <a:t>p.5]</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Education</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We support... block grants and the repeal of numerous federal regulations which interfere with State and local control of public schools. [p.36</a:t>
            </a:r>
            <a:r>
              <a:rPr lang="en-US" sz="2400" b="1" dirty="0" smtClean="0">
                <a:solidFill>
                  <a:srgbClr val="FFC000"/>
                </a:solidFill>
                <a:effectLst>
                  <a:outerShdw blurRad="38100" dist="38100" dir="2700000" algn="tl">
                    <a:srgbClr val="000000">
                      <a:alpha val="43137"/>
                    </a:srgbClr>
                  </a:outerShdw>
                </a:effectLst>
              </a:rPr>
              <a:t>]</a:t>
            </a:r>
          </a:p>
          <a:p>
            <a:endParaRPr lang="en-US" sz="2400" b="1" dirty="0">
              <a:solidFill>
                <a:srgbClr val="FFC000"/>
              </a:solidFill>
              <a:effectLst>
                <a:outerShdw blurRad="38100" dist="38100" dir="2700000" algn="tl">
                  <a:srgbClr val="000000">
                    <a:alpha val="43137"/>
                  </a:srgbClr>
                </a:outerShdw>
              </a:effectLst>
            </a:endParaRPr>
          </a:p>
          <a:p>
            <a:r>
              <a:rPr lang="en-US" sz="2400" b="1" dirty="0">
                <a:solidFill>
                  <a:srgbClr val="FFC000"/>
                </a:solidFill>
                <a:effectLst>
                  <a:outerShdw blurRad="38100" dist="38100" dir="2700000" algn="tl">
                    <a:srgbClr val="000000">
                      <a:alpha val="43137"/>
                    </a:srgbClr>
                  </a:outerShdw>
                </a:effectLst>
              </a:rPr>
              <a:t>[W]e support the English First approach... [p.36</a:t>
            </a:r>
            <a:r>
              <a:rPr lang="en-US" sz="2400" b="1" dirty="0" smtClean="0">
                <a:solidFill>
                  <a:srgbClr val="FFC000"/>
                </a:solidFill>
                <a:effectLst>
                  <a:outerShdw blurRad="38100" dist="38100" dir="2700000" algn="tl">
                    <a:srgbClr val="000000">
                      <a:alpha val="43137"/>
                    </a:srgbClr>
                  </a:outerShdw>
                </a:effectLst>
              </a:rPr>
              <a:t>]</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Student Loans</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Student Loans</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a:solidFill>
                  <a:srgbClr val="FFC000"/>
                </a:solidFill>
                <a:effectLst>
                  <a:outerShdw blurRad="38100" dist="38100" dir="2700000" algn="tl">
                    <a:srgbClr val="000000">
                      <a:alpha val="43137"/>
                    </a:srgbClr>
                  </a:outerShdw>
                </a:effectLst>
              </a:rPr>
              <a:t>[W]e doubled our investment in Pell Grant scholarships and created the American Opportunity Tax Credit worth up to $10,000 over four years of college, and we’re creating avenues for students to manage their federal student loans so that their payments can be only 10 percent of what they make each month. [p.5</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Student Loans</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The federal government should not be in the business of originating student loans; however, it should serve as an insurance guarantor for the private sector as they offer loans to students. [p.37</a:t>
            </a:r>
            <a:r>
              <a:rPr lang="en-US" sz="2400" b="1" dirty="0" smtClean="0">
                <a:solidFill>
                  <a:srgbClr val="FFC000"/>
                </a:solidFill>
                <a:effectLst>
                  <a:outerShdw blurRad="38100" dist="38100" dir="2700000" algn="tl">
                    <a:srgbClr val="000000">
                      <a:alpha val="43137"/>
                    </a:srgbClr>
                  </a:outerShdw>
                </a:effectLst>
              </a:rPr>
              <a:t>]</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Energy</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Energy</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smtClean="0">
                <a:solidFill>
                  <a:srgbClr val="FFC000"/>
                </a:solidFill>
                <a:effectLst>
                  <a:outerShdw blurRad="38100" dist="38100" dir="2700000" algn="tl">
                    <a:srgbClr val="000000">
                      <a:alpha val="43137"/>
                    </a:srgbClr>
                  </a:outerShdw>
                </a:effectLst>
              </a:rPr>
              <a:t>[support]…innovation </a:t>
            </a:r>
            <a:r>
              <a:rPr lang="en-US" sz="2800" b="1" dirty="0">
                <a:solidFill>
                  <a:srgbClr val="FFC000"/>
                </a:solidFill>
                <a:effectLst>
                  <a:outerShdw blurRad="38100" dist="38100" dir="2700000" algn="tl">
                    <a:srgbClr val="000000">
                      <a:alpha val="43137"/>
                    </a:srgbClr>
                  </a:outerShdw>
                </a:effectLst>
              </a:rPr>
              <a:t>to reach </a:t>
            </a:r>
            <a:r>
              <a:rPr lang="en-US" sz="2800" b="1" dirty="0" smtClean="0">
                <a:solidFill>
                  <a:srgbClr val="FFC000"/>
                </a:solidFill>
                <a:effectLst>
                  <a:outerShdw blurRad="38100" dist="38100" dir="2700000" algn="tl">
                    <a:srgbClr val="000000">
                      <a:alpha val="43137"/>
                    </a:srgbClr>
                  </a:outerShdw>
                </a:effectLst>
              </a:rPr>
              <a:t>[the] </a:t>
            </a:r>
            <a:r>
              <a:rPr lang="en-US" sz="2800" b="1" dirty="0">
                <a:solidFill>
                  <a:srgbClr val="FFC000"/>
                </a:solidFill>
                <a:effectLst>
                  <a:outerShdw blurRad="38100" dist="38100" dir="2700000" algn="tl">
                    <a:srgbClr val="000000">
                      <a:alpha val="43137"/>
                    </a:srgbClr>
                  </a:outerShdw>
                </a:effectLst>
              </a:rPr>
              <a:t>goal of generating 80 percent of our electricity from clean energy sources by 2035. Democrats support making America the world’s leader in building a clean energy economy by extending clean energy incentives.... [p.7]</a:t>
            </a:r>
          </a:p>
          <a:p>
            <a:r>
              <a:rPr lang="en-US" sz="2800" b="1" dirty="0" smtClean="0">
                <a:solidFill>
                  <a:srgbClr val="FFC000"/>
                </a:solidFill>
                <a:effectLst>
                  <a:outerShdw blurRad="38100" dist="38100" dir="2700000" algn="tl">
                    <a:srgbClr val="000000">
                      <a:alpha val="43137"/>
                    </a:srgbClr>
                  </a:outerShdw>
                </a:effectLst>
              </a:rPr>
              <a:t>Democrats </a:t>
            </a:r>
            <a:r>
              <a:rPr lang="en-US" sz="2800" b="1" dirty="0">
                <a:solidFill>
                  <a:srgbClr val="FFC000"/>
                </a:solidFill>
                <a:effectLst>
                  <a:outerShdw blurRad="38100" dist="38100" dir="2700000" algn="tl">
                    <a:srgbClr val="000000">
                      <a:alpha val="43137"/>
                    </a:srgbClr>
                  </a:outerShdw>
                </a:effectLst>
              </a:rPr>
              <a:t>will fight to cut tax subsidies for Big Oil while promoting job growth in the clean energy sector.... [p.7</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Energy</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We will end the EPA’s war on coal.... Further, we oppose any and all cap and trade legislation. [p.16] </a:t>
            </a:r>
            <a:endParaRPr lang="en-US" sz="2400" b="1" dirty="0" smtClean="0">
              <a:solidFill>
                <a:srgbClr val="FFC000"/>
              </a:solidFill>
              <a:effectLst>
                <a:outerShdw blurRad="38100" dist="38100" dir="2700000" algn="tl">
                  <a:srgbClr val="000000">
                    <a:alpha val="43137"/>
                  </a:srgbClr>
                </a:outerShdw>
              </a:effectLst>
            </a:endParaRPr>
          </a:p>
          <a:p>
            <a:r>
              <a:rPr lang="en-US" sz="2400" b="1" dirty="0" smtClean="0">
                <a:solidFill>
                  <a:srgbClr val="FFC000"/>
                </a:solidFill>
                <a:effectLst>
                  <a:outerShdw blurRad="38100" dist="38100" dir="2700000" algn="tl">
                    <a:srgbClr val="000000">
                      <a:alpha val="43137"/>
                    </a:srgbClr>
                  </a:outerShdw>
                </a:effectLst>
              </a:rPr>
              <a:t>We </a:t>
            </a:r>
            <a:r>
              <a:rPr lang="en-US" sz="2400" b="1" dirty="0">
                <a:solidFill>
                  <a:srgbClr val="FFC000"/>
                </a:solidFill>
                <a:effectLst>
                  <a:outerShdw blurRad="38100" dist="38100" dir="2700000" algn="tl">
                    <a:srgbClr val="000000">
                      <a:alpha val="43137"/>
                    </a:srgbClr>
                  </a:outerShdw>
                </a:effectLst>
              </a:rPr>
              <a:t>will respect the States’ proven ability to regulate the use of hydraulic fracturing, continue development of oil and gas resources in places like the </a:t>
            </a:r>
            <a:r>
              <a:rPr lang="en-US" sz="2400" b="1" dirty="0" err="1">
                <a:solidFill>
                  <a:srgbClr val="FFC000"/>
                </a:solidFill>
                <a:effectLst>
                  <a:outerShdw blurRad="38100" dist="38100" dir="2700000" algn="tl">
                    <a:srgbClr val="000000">
                      <a:alpha val="43137"/>
                    </a:srgbClr>
                  </a:outerShdw>
                </a:effectLst>
              </a:rPr>
              <a:t>Bakken</a:t>
            </a:r>
            <a:r>
              <a:rPr lang="en-US" sz="2400" b="1" dirty="0">
                <a:solidFill>
                  <a:srgbClr val="FFC000"/>
                </a:solidFill>
                <a:effectLst>
                  <a:outerShdw blurRad="38100" dist="38100" dir="2700000" algn="tl">
                    <a:srgbClr val="000000">
                      <a:alpha val="43137"/>
                    </a:srgbClr>
                  </a:outerShdw>
                </a:effectLst>
              </a:rPr>
              <a:t> formation and Marcellus Shale, and review the environmental laws that often thwart new energy exploration and </a:t>
            </a:r>
            <a:r>
              <a:rPr lang="en-US" sz="2400" b="1" dirty="0" smtClean="0">
                <a:solidFill>
                  <a:srgbClr val="FFC000"/>
                </a:solidFill>
                <a:effectLst>
                  <a:outerShdw blurRad="38100" dist="38100" dir="2700000" algn="tl">
                    <a:srgbClr val="000000">
                      <a:alpha val="43137"/>
                    </a:srgbClr>
                  </a:outerShdw>
                </a:effectLst>
              </a:rPr>
              <a:t>production</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ABORTION</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Environment</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Environment</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a:solidFill>
                  <a:srgbClr val="FFC000"/>
                </a:solidFill>
                <a:effectLst>
                  <a:outerShdw blurRad="38100" dist="38100" dir="2700000" algn="tl">
                    <a:srgbClr val="000000">
                      <a:alpha val="43137"/>
                    </a:srgbClr>
                  </a:outerShdw>
                </a:effectLst>
              </a:rPr>
              <a:t>Democrats are committed to balancing environmental protection with development, and that means preserving sensitive public lands from exploration, like the Arctic National Wildlife Refuge, Pacific West Coast, Gulf of Maine, and other irreplaceable national landscapes. [</a:t>
            </a:r>
            <a:r>
              <a:rPr lang="en-US" sz="2800" b="1" dirty="0" smtClean="0">
                <a:solidFill>
                  <a:srgbClr val="FFC000"/>
                </a:solidFill>
                <a:effectLst>
                  <a:outerShdw blurRad="38100" dist="38100" dir="2700000" algn="tl">
                    <a:srgbClr val="000000">
                      <a:alpha val="43137"/>
                    </a:srgbClr>
                  </a:outerShdw>
                </a:effectLst>
              </a:rPr>
              <a:t>p.7]</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Environment</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We support opening the Outer Continental Shelf (OCS) for energy exploration and development and ending the current Administration’s moratorium on permitting; opening the coastal plain of the Arctic National Wildlife Refuge (ANWR) for exploration and production of oil and natural gas; and allowing for more oil and natural gas exploration on federally owned and controlled land. [</a:t>
            </a:r>
            <a:r>
              <a:rPr lang="en-US" sz="2400" b="1" dirty="0" smtClean="0">
                <a:solidFill>
                  <a:srgbClr val="FFC000"/>
                </a:solidFill>
                <a:effectLst>
                  <a:outerShdw blurRad="38100" dist="38100" dir="2700000" algn="tl">
                    <a:srgbClr val="000000">
                      <a:alpha val="43137"/>
                    </a:srgbClr>
                  </a:outerShdw>
                </a:effectLst>
              </a:rPr>
              <a:t>p.16]</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Climate Change</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Climate Change</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a:solidFill>
                  <a:srgbClr val="FFC000"/>
                </a:solidFill>
                <a:effectLst>
                  <a:outerShdw blurRad="38100" dist="38100" dir="2700000" algn="tl">
                    <a:srgbClr val="000000">
                      <a:alpha val="43137"/>
                    </a:srgbClr>
                  </a:outerShdw>
                </a:effectLst>
              </a:rPr>
              <a:t>We affirm the science of climate change, commit to significantly reducing the pollution that causes climate change.... [p.20]</a:t>
            </a:r>
          </a:p>
          <a:p>
            <a:r>
              <a:rPr lang="en-US" sz="2800" b="1" dirty="0">
                <a:solidFill>
                  <a:srgbClr val="FFC000"/>
                </a:solidFill>
                <a:effectLst>
                  <a:outerShdw blurRad="38100" dist="38100" dir="2700000" algn="tl">
                    <a:srgbClr val="000000">
                      <a:alpha val="43137"/>
                    </a:srgbClr>
                  </a:outerShdw>
                </a:effectLst>
              </a:rPr>
              <a:t>Democrats pledge to continue showing international leadership on climate change, working toward an agreement to set emission limits in unison with other emerging powers. [p.21</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Climate Change</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We also call on Congress to take quick action to prohibit the EPA from moving forward with new greenhouse gas regulations....[p.19</a:t>
            </a:r>
            <a:r>
              <a:rPr lang="en-US" sz="2400" b="1" dirty="0" smtClean="0">
                <a:solidFill>
                  <a:srgbClr val="FFC000"/>
                </a:solidFill>
                <a:effectLst>
                  <a:outerShdw blurRad="38100" dist="38100" dir="2700000" algn="tl">
                    <a:srgbClr val="000000">
                      <a:alpha val="43137"/>
                    </a:srgbClr>
                  </a:outerShdw>
                </a:effectLst>
              </a:rPr>
              <a:t>]</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Gay Marriage</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Gay Marriage</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a:solidFill>
                  <a:srgbClr val="FFC000"/>
                </a:solidFill>
                <a:effectLst>
                  <a:outerShdw blurRad="38100" dist="38100" dir="2700000" algn="tl">
                    <a:srgbClr val="000000">
                      <a:alpha val="43137"/>
                    </a:srgbClr>
                  </a:outerShdw>
                </a:effectLst>
              </a:rPr>
              <a:t>We support marriage equality and support the movement to secure equal treatment under law for same-sex couples. We also support the freedom of churches and religious entities to decide how to administer marriage as a religious sacrament without government interference.[p.18</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Gay Marriage</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We reaffirm our support for a Constitutional amendment defining marriage as the union of one man and one woman. [</a:t>
            </a:r>
            <a:r>
              <a:rPr lang="en-US" sz="2400" b="1" dirty="0" smtClean="0">
                <a:solidFill>
                  <a:srgbClr val="FFC000"/>
                </a:solidFill>
                <a:effectLst>
                  <a:outerShdw blurRad="38100" dist="38100" dir="2700000" algn="tl">
                    <a:srgbClr val="000000">
                      <a:alpha val="43137"/>
                    </a:srgbClr>
                  </a:outerShdw>
                </a:effectLst>
              </a:rPr>
              <a:t>p.10]</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Gun Control</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Abortion</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2057400"/>
          </a:xfrm>
        </p:spPr>
        <p:txBody>
          <a:bodyPr>
            <a:noAutofit/>
          </a:bodyPr>
          <a:lstStyle/>
          <a:p>
            <a:r>
              <a:rPr lang="en-US" sz="2800" b="1" dirty="0">
                <a:solidFill>
                  <a:srgbClr val="FFC000"/>
                </a:solidFill>
                <a:effectLst>
                  <a:outerShdw blurRad="38100" dist="38100" dir="2700000" algn="tl">
                    <a:srgbClr val="000000">
                      <a:alpha val="43137"/>
                    </a:srgbClr>
                  </a:outerShdw>
                </a:effectLst>
              </a:rPr>
              <a:t>The Democratic Party strongly and unequivocally supports Roe v. Wade and a woman’s right to make decisions regarding her pregnancy, including a safe and legal abortion, regardless of ability to pay. We oppose any and all efforts to weaken or undermine that right. [p.18</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Gun Control</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a:solidFill>
                  <a:srgbClr val="FFC000"/>
                </a:solidFill>
                <a:effectLst>
                  <a:outerShdw blurRad="38100" dist="38100" dir="2700000" algn="tl">
                    <a:srgbClr val="000000">
                      <a:alpha val="43137"/>
                    </a:srgbClr>
                  </a:outerShdw>
                </a:effectLst>
              </a:rPr>
              <a:t>[W]e will preserve Americans’ Second Amendment right to own and use firearms. We believe that the right to own firearms is subject to reasonable regulation. [p.18</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Gun Control</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We condemn frivolous lawsuits against gun manufacturers and oppose federal licensing or registration of law-abiding gun owners. We oppose legislation that is intended to restrict our Second Amendment rights by limiting the capacity of clips or magazines or otherwise restoring the ill considered Clinton gun ban. [</a:t>
            </a:r>
            <a:r>
              <a:rPr lang="en-US" sz="2400" b="1" dirty="0" smtClean="0">
                <a:solidFill>
                  <a:srgbClr val="FFC000"/>
                </a:solidFill>
                <a:effectLst>
                  <a:outerShdw blurRad="38100" dist="38100" dir="2700000" algn="tl">
                    <a:srgbClr val="000000">
                      <a:alpha val="43137"/>
                    </a:srgbClr>
                  </a:outerShdw>
                </a:effectLst>
              </a:rPr>
              <a:t>p.13]</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Healthcare</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Healthcare</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a:solidFill>
                  <a:srgbClr val="FFC000"/>
                </a:solidFill>
                <a:effectLst>
                  <a:outerShdw blurRad="38100" dist="38100" dir="2700000" algn="tl">
                    <a:srgbClr val="000000">
                      <a:alpha val="43137"/>
                    </a:srgbClr>
                  </a:outerShdw>
                </a:effectLst>
              </a:rPr>
              <a:t>We believe accessible, affordable, high quality health care is part of the American promise, that Americans should have the security that comes with good health care, and that no one should go broke because they get sick. [</a:t>
            </a:r>
            <a:r>
              <a:rPr lang="en-US" sz="2800" b="1" dirty="0" smtClean="0">
                <a:solidFill>
                  <a:srgbClr val="FFC000"/>
                </a:solidFill>
                <a:effectLst>
                  <a:outerShdw blurRad="38100" dist="38100" dir="2700000" algn="tl">
                    <a:srgbClr val="000000">
                      <a:alpha val="43137"/>
                    </a:srgbClr>
                  </a:outerShdw>
                </a:effectLst>
              </a:rPr>
              <a:t>p.3]</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Healthcare</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Congressional Republicans are committed to its [the Affordable Care Act's] </a:t>
            </a:r>
            <a:r>
              <a:rPr lang="en-US" sz="2400" b="1" dirty="0" smtClean="0">
                <a:solidFill>
                  <a:srgbClr val="FFC000"/>
                </a:solidFill>
                <a:effectLst>
                  <a:outerShdw blurRad="38100" dist="38100" dir="2700000" algn="tl">
                    <a:srgbClr val="000000">
                      <a:alpha val="43137"/>
                    </a:srgbClr>
                  </a:outerShdw>
                </a:effectLst>
              </a:rPr>
              <a:t>repeal. </a:t>
            </a:r>
            <a:r>
              <a:rPr lang="en-US" sz="2400" b="1" dirty="0">
                <a:solidFill>
                  <a:srgbClr val="FFC000"/>
                </a:solidFill>
                <a:effectLst>
                  <a:outerShdw blurRad="38100" dist="38100" dir="2700000" algn="tl">
                    <a:srgbClr val="000000">
                      <a:alpha val="43137"/>
                    </a:srgbClr>
                  </a:outerShdw>
                </a:effectLst>
              </a:rPr>
              <a:t>[p.32</a:t>
            </a:r>
            <a:r>
              <a:rPr lang="en-US" sz="2400" b="1" dirty="0" smtClean="0">
                <a:solidFill>
                  <a:srgbClr val="FFC000"/>
                </a:solidFill>
                <a:effectLst>
                  <a:outerShdw blurRad="38100" dist="38100" dir="2700000" algn="tl">
                    <a:srgbClr val="000000">
                      <a:alpha val="43137"/>
                    </a:srgbClr>
                  </a:outerShdw>
                </a:effectLst>
              </a:rPr>
              <a:t>]</a:t>
            </a:r>
          </a:p>
          <a:p>
            <a:endParaRPr lang="en-US" sz="2400" b="1" dirty="0">
              <a:solidFill>
                <a:srgbClr val="FFC000"/>
              </a:solidFill>
              <a:effectLst>
                <a:outerShdw blurRad="38100" dist="38100" dir="2700000" algn="tl">
                  <a:srgbClr val="000000">
                    <a:alpha val="43137"/>
                  </a:srgbClr>
                </a:outerShdw>
              </a:effectLst>
            </a:endParaRPr>
          </a:p>
          <a:p>
            <a:r>
              <a:rPr lang="en-US" sz="2400" b="1" dirty="0">
                <a:solidFill>
                  <a:srgbClr val="FFC000"/>
                </a:solidFill>
                <a:effectLst>
                  <a:outerShdw blurRad="38100" dist="38100" dir="2700000" algn="tl">
                    <a:srgbClr val="000000">
                      <a:alpha val="43137"/>
                    </a:srgbClr>
                  </a:outerShdw>
                </a:effectLst>
              </a:rPr>
              <a:t>No healthcare professional or organization should ever be required to perform, provide for, withhold, or refer for a medical service against their conscience. [p.34</a:t>
            </a:r>
            <a:r>
              <a:rPr lang="en-US" sz="2400" b="1" dirty="0" smtClean="0">
                <a:solidFill>
                  <a:srgbClr val="FFC000"/>
                </a:solidFill>
                <a:effectLst>
                  <a:outerShdw blurRad="38100" dist="38100" dir="2700000" algn="tl">
                    <a:srgbClr val="000000">
                      <a:alpha val="43137"/>
                    </a:srgbClr>
                  </a:outerShdw>
                </a:effectLst>
              </a:rPr>
              <a:t>]</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Immigration</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Immigration</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3505200"/>
          </a:xfrm>
        </p:spPr>
        <p:txBody>
          <a:bodyPr>
            <a:noAutofit/>
          </a:bodyPr>
          <a:lstStyle/>
          <a:p>
            <a:r>
              <a:rPr lang="en-US" sz="2800" b="1" dirty="0" smtClean="0">
                <a:solidFill>
                  <a:srgbClr val="FFC000"/>
                </a:solidFill>
                <a:effectLst>
                  <a:outerShdw blurRad="38100" dist="38100" dir="2700000" algn="tl">
                    <a:srgbClr val="000000">
                      <a:alpha val="43137"/>
                    </a:srgbClr>
                  </a:outerShdw>
                </a:effectLst>
              </a:rPr>
              <a:t>[</a:t>
            </a:r>
            <a:r>
              <a:rPr lang="en-US" sz="2800" b="1" dirty="0">
                <a:solidFill>
                  <a:srgbClr val="FFC000"/>
                </a:solidFill>
                <a:effectLst>
                  <a:outerShdw blurRad="38100" dist="38100" dir="2700000" algn="tl">
                    <a:srgbClr val="000000">
                      <a:alpha val="43137"/>
                    </a:srgbClr>
                  </a:outerShdw>
                </a:effectLst>
              </a:rPr>
              <a:t>T]he country urgently needs comprehensive immigration reform that brings undocumented immigrants out of the shadows and requires them to get right with the law, learn English, and pay taxes in order to get on a path to earn citizenship. [p.13</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Immigration</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1981200"/>
            <a:ext cx="8305800" cy="4876800"/>
          </a:xfrm>
        </p:spPr>
        <p:txBody>
          <a:bodyPr>
            <a:noAutofit/>
          </a:bodyPr>
          <a:lstStyle/>
          <a:p>
            <a:r>
              <a:rPr lang="en-US" sz="2400" b="1" dirty="0">
                <a:solidFill>
                  <a:srgbClr val="FFC000"/>
                </a:solidFill>
                <a:effectLst>
                  <a:outerShdw blurRad="38100" dist="38100" dir="2700000" algn="tl">
                    <a:srgbClr val="000000">
                      <a:alpha val="43137"/>
                    </a:srgbClr>
                  </a:outerShdw>
                </a:effectLst>
              </a:rPr>
              <a:t>[W]e oppose any form of amnesty.... [p.25</a:t>
            </a:r>
            <a:r>
              <a:rPr lang="en-US" sz="2400" b="1" dirty="0" smtClean="0">
                <a:solidFill>
                  <a:srgbClr val="FFC000"/>
                </a:solidFill>
                <a:effectLst>
                  <a:outerShdw blurRad="38100" dist="38100" dir="2700000" algn="tl">
                    <a:srgbClr val="000000">
                      <a:alpha val="43137"/>
                    </a:srgbClr>
                  </a:outerShdw>
                </a:effectLst>
              </a:rPr>
              <a:t>]</a:t>
            </a:r>
          </a:p>
          <a:p>
            <a:r>
              <a:rPr lang="en-US" sz="2400" b="1" dirty="0">
                <a:solidFill>
                  <a:srgbClr val="FFC000"/>
                </a:solidFill>
                <a:effectLst>
                  <a:outerShdw blurRad="38100" dist="38100" dir="2700000" algn="tl">
                    <a:srgbClr val="000000">
                      <a:alpha val="43137"/>
                    </a:srgbClr>
                  </a:outerShdw>
                </a:effectLst>
              </a:rPr>
              <a:t>The pending Department of Justice lawsuits against Arizona, Alabama, South Carolina, and Utah must be dismissed immediately. The double-layered fencing on the border that was enacted by Congress in 2006, but never completed, must finally be built. [p.26]</a:t>
            </a:r>
          </a:p>
          <a:p>
            <a:r>
              <a:rPr lang="en-US" sz="2400" b="1" dirty="0">
                <a:solidFill>
                  <a:srgbClr val="FFC000"/>
                </a:solidFill>
                <a:effectLst>
                  <a:outerShdw blurRad="38100" dist="38100" dir="2700000" algn="tl">
                    <a:srgbClr val="000000">
                      <a:alpha val="43137"/>
                    </a:srgbClr>
                  </a:outerShdw>
                </a:effectLst>
              </a:rPr>
              <a:t>[F]</a:t>
            </a:r>
            <a:r>
              <a:rPr lang="en-US" sz="2400" b="1" dirty="0" err="1">
                <a:solidFill>
                  <a:srgbClr val="FFC000"/>
                </a:solidFill>
                <a:effectLst>
                  <a:outerShdw blurRad="38100" dist="38100" dir="2700000" algn="tl">
                    <a:srgbClr val="000000">
                      <a:alpha val="43137"/>
                    </a:srgbClr>
                  </a:outerShdw>
                </a:effectLst>
              </a:rPr>
              <a:t>ederal</a:t>
            </a:r>
            <a:r>
              <a:rPr lang="en-US" sz="2400" b="1" dirty="0">
                <a:solidFill>
                  <a:srgbClr val="FFC000"/>
                </a:solidFill>
                <a:effectLst>
                  <a:outerShdw blurRad="38100" dist="38100" dir="2700000" algn="tl">
                    <a:srgbClr val="000000">
                      <a:alpha val="43137"/>
                    </a:srgbClr>
                  </a:outerShdw>
                </a:effectLst>
              </a:rPr>
              <a:t> funding should be denied to sanctuary cities that violate federal law... and federal funding should be denied to universities that provide instate tuition rates to illegal aliens....[p.26</a:t>
            </a:r>
            <a:r>
              <a:rPr lang="en-US" sz="2400" b="1" dirty="0" smtClean="0">
                <a:solidFill>
                  <a:srgbClr val="FFC000"/>
                </a:solidFill>
                <a:effectLst>
                  <a:outerShdw blurRad="38100" dist="38100" dir="2700000" algn="tl">
                    <a:srgbClr val="000000">
                      <a:alpha val="43137"/>
                    </a:srgbClr>
                  </a:outerShdw>
                </a:effectLst>
              </a:rPr>
              <a:t>]</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Taxes</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Taxes</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1828800"/>
            <a:ext cx="8305800" cy="3505200"/>
          </a:xfrm>
        </p:spPr>
        <p:txBody>
          <a:bodyPr>
            <a:noAutofit/>
          </a:bodyPr>
          <a:lstStyle/>
          <a:p>
            <a:r>
              <a:rPr lang="en-US" sz="2800" b="1" dirty="0">
                <a:solidFill>
                  <a:srgbClr val="FFC000"/>
                </a:solidFill>
                <a:effectLst>
                  <a:outerShdw blurRad="38100" dist="38100" dir="2700000" algn="tl">
                    <a:srgbClr val="000000">
                      <a:alpha val="43137"/>
                    </a:srgbClr>
                  </a:outerShdw>
                </a:effectLst>
              </a:rPr>
              <a:t>We want to cut tax breaks for companies that are shipping jobs overseas and for special interests, and instead offer tax breaks to companies that are investing right here in the United States of America.... [p.8]</a:t>
            </a:r>
          </a:p>
          <a:p>
            <a:r>
              <a:rPr lang="en-US" sz="2800" b="1" dirty="0">
                <a:solidFill>
                  <a:srgbClr val="FFC000"/>
                </a:solidFill>
                <a:effectLst>
                  <a:outerShdw blurRad="38100" dist="38100" dir="2700000" algn="tl">
                    <a:srgbClr val="000000">
                      <a:alpha val="43137"/>
                    </a:srgbClr>
                  </a:outerShdw>
                </a:effectLst>
              </a:rPr>
              <a:t>We Democrats support lowering the corporate tax rate while closing unnecessary loopholes, and lowering rates even further for manufacturers who create good jobs at home. [p.8</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Abortion</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We support a human life amendment to the Constitution and endorse legislation to make clear that the Fourteenth Amendment’s protections apply to unborn children. We oppose using public revenues to promote or perform abortion or fund organizations which perform or advocate it and will not fund or subsidize health care which includes abortion coverage. We oppose the FDA approval of </a:t>
            </a:r>
            <a:r>
              <a:rPr lang="en-US" sz="2400" b="1" dirty="0" err="1">
                <a:solidFill>
                  <a:srgbClr val="FFC000"/>
                </a:solidFill>
                <a:effectLst>
                  <a:outerShdw blurRad="38100" dist="38100" dir="2700000" algn="tl">
                    <a:srgbClr val="000000">
                      <a:alpha val="43137"/>
                    </a:srgbClr>
                  </a:outerShdw>
                </a:effectLst>
              </a:rPr>
              <a:t>Mifeprex</a:t>
            </a:r>
            <a:r>
              <a:rPr lang="en-US" sz="2400" b="1" dirty="0">
                <a:solidFill>
                  <a:srgbClr val="FFC000"/>
                </a:solidFill>
                <a:effectLst>
                  <a:outerShdw blurRad="38100" dist="38100" dir="2700000" algn="tl">
                    <a:srgbClr val="000000">
                      <a:alpha val="43137"/>
                    </a:srgbClr>
                  </a:outerShdw>
                </a:effectLst>
              </a:rPr>
              <a:t>, formerly known as RU-486, and similar drugs....[p.34</a:t>
            </a:r>
            <a:r>
              <a:rPr lang="en-US" sz="2400" b="1" dirty="0" smtClean="0">
                <a:solidFill>
                  <a:srgbClr val="FFC000"/>
                </a:solidFill>
                <a:effectLst>
                  <a:outerShdw blurRad="38100" dist="38100" dir="2700000" algn="tl">
                    <a:srgbClr val="000000">
                      <a:alpha val="43137"/>
                    </a:srgbClr>
                  </a:outerShdw>
                </a:effectLst>
              </a:rPr>
              <a:t>]</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Taxes</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1981200"/>
            <a:ext cx="8305800" cy="4876800"/>
          </a:xfrm>
        </p:spPr>
        <p:txBody>
          <a:bodyPr>
            <a:noAutofit/>
          </a:bodyPr>
          <a:lstStyle/>
          <a:p>
            <a:r>
              <a:rPr lang="en-US" sz="2400" b="1" dirty="0">
                <a:solidFill>
                  <a:srgbClr val="FFC000"/>
                </a:solidFill>
                <a:effectLst>
                  <a:outerShdw blurRad="38100" dist="38100" dir="2700000" algn="tl">
                    <a:srgbClr val="000000">
                      <a:alpha val="43137"/>
                    </a:srgbClr>
                  </a:outerShdw>
                </a:effectLst>
              </a:rPr>
              <a:t>[W]e call for a reduction of the corporate rate to keep U.S. corporations competitive internationally, with a permanent research and development tax credit, and a repeal of the corporate alternative minimum tax. We also support the recommendation of the National Commission on Fiscal Responsibility and Reform, as well as the current President’s Export Council, to switch to a territorial system of corporate taxation, so that profits earned and taxed abroad may be repatriated for job-creating investment here at home without additional penalty. [</a:t>
            </a:r>
            <a:r>
              <a:rPr lang="en-US" sz="2400" b="1" dirty="0" smtClean="0">
                <a:solidFill>
                  <a:srgbClr val="FFC000"/>
                </a:solidFill>
                <a:effectLst>
                  <a:outerShdw blurRad="38100" dist="38100" dir="2700000" algn="tl">
                    <a:srgbClr val="000000">
                      <a:alpha val="43137"/>
                    </a:srgbClr>
                  </a:outerShdw>
                </a:effectLst>
              </a:rPr>
              <a:t>p.2]</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CAMPAIGN FINANCE</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Democratic 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CAMPAIGN FINANCE</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2057400"/>
          </a:xfrm>
        </p:spPr>
        <p:txBody>
          <a:bodyPr>
            <a:noAutofit/>
          </a:bodyPr>
          <a:lstStyle/>
          <a:p>
            <a:r>
              <a:rPr lang="en-US" sz="2800" b="1" dirty="0">
                <a:solidFill>
                  <a:srgbClr val="FFC000"/>
                </a:solidFill>
                <a:effectLst>
                  <a:outerShdw blurRad="38100" dist="38100" dir="2700000" algn="tl">
                    <a:srgbClr val="000000">
                      <a:alpha val="43137"/>
                    </a:srgbClr>
                  </a:outerShdw>
                </a:effectLst>
              </a:rPr>
              <a:t>Our opponents have applauded the Supreme Court’s decision in Citizens United.... In stark contrast, we believe we must take immediate action to curb the influence of lobbyists and special interests on our political institutions. [p.12</a:t>
            </a:r>
            <a:r>
              <a:rPr lang="en-US" sz="2800" b="1" dirty="0" smtClean="0">
                <a:solidFill>
                  <a:srgbClr val="FFC000"/>
                </a:solidFill>
                <a:effectLst>
                  <a:outerShdw blurRad="38100" dist="38100" dir="2700000" algn="tl">
                    <a:srgbClr val="000000">
                      <a:alpha val="43137"/>
                    </a:srgbClr>
                  </a:outerShdw>
                </a:effectLst>
              </a:rPr>
              <a:t>]</a:t>
            </a:r>
            <a:endParaRPr lang="en-US" sz="28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a:solidFill>
                  <a:schemeClr val="bg1"/>
                </a:solidFill>
                <a:effectLst>
                  <a:outerShdw blurRad="38100" dist="38100" dir="2700000" algn="tl">
                    <a:srgbClr val="000000">
                      <a:alpha val="43137"/>
                    </a:srgbClr>
                  </a:outerShdw>
                </a:effectLst>
              </a:rPr>
              <a:t>2012 </a:t>
            </a:r>
            <a:r>
              <a:rPr lang="en-US" b="1" dirty="0" smtClean="0">
                <a:solidFill>
                  <a:schemeClr val="bg1"/>
                </a:solidFill>
                <a:effectLst>
                  <a:outerShdw blurRad="38100" dist="38100" dir="2700000" algn="tl">
                    <a:srgbClr val="000000">
                      <a:alpha val="43137"/>
                    </a:srgbClr>
                  </a:outerShdw>
                </a:effectLst>
              </a:rPr>
              <a:t>Republican </a:t>
            </a:r>
            <a:r>
              <a:rPr lang="en-US" b="1" dirty="0">
                <a:solidFill>
                  <a:schemeClr val="bg1"/>
                </a:solidFill>
                <a:effectLst>
                  <a:outerShdw blurRad="38100" dist="38100" dir="2700000" algn="tl">
                    <a:srgbClr val="000000">
                      <a:alpha val="43137"/>
                    </a:srgbClr>
                  </a:outerShdw>
                </a:effectLst>
              </a:rPr>
              <a:t>Party </a:t>
            </a:r>
            <a:r>
              <a:rPr lang="en-US" b="1" dirty="0" smtClean="0">
                <a:solidFill>
                  <a:schemeClr val="bg1"/>
                </a:solidFill>
                <a:effectLst>
                  <a:outerShdw blurRad="38100" dist="38100" dir="2700000" algn="tl">
                    <a:srgbClr val="000000">
                      <a:alpha val="43137"/>
                    </a:srgbClr>
                  </a:outerShdw>
                </a:effectLst>
              </a:rPr>
              <a:t>Platform</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CAMPAIGN FINANCE</a:t>
            </a:r>
            <a:endParaRPr lang="en-US"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457200" y="2286000"/>
            <a:ext cx="8305800" cy="4038600"/>
          </a:xfrm>
        </p:spPr>
        <p:txBody>
          <a:bodyPr>
            <a:noAutofit/>
          </a:bodyPr>
          <a:lstStyle/>
          <a:p>
            <a:r>
              <a:rPr lang="en-US" sz="2400" b="1" dirty="0">
                <a:solidFill>
                  <a:srgbClr val="FFC000"/>
                </a:solidFill>
                <a:effectLst>
                  <a:outerShdw blurRad="38100" dist="38100" dir="2700000" algn="tl">
                    <a:srgbClr val="000000">
                      <a:alpha val="43137"/>
                    </a:srgbClr>
                  </a:outerShdw>
                </a:effectLst>
              </a:rPr>
              <a:t>[W]e support repeal of the remaining sections of McCain-Feingold, support either raising or repealing contribution limits, and oppose passage of the DISCLOSE Act or any similar legislation designed to vitiate the Supreme Court’s recent decisions protecting political speech in Wisconsin Right to Life v. Federal Election Commission and Citizens United v. Federal Election Commission. [p.19</a:t>
            </a:r>
            <a:r>
              <a:rPr lang="en-US" sz="2400" b="1" dirty="0" smtClean="0">
                <a:solidFill>
                  <a:srgbClr val="FFC000"/>
                </a:solidFill>
                <a:effectLst>
                  <a:outerShdw blurRad="38100" dist="38100" dir="2700000" algn="tl">
                    <a:srgbClr val="000000">
                      <a:alpha val="43137"/>
                    </a:srgbClr>
                  </a:outerShdw>
                </a:effectLst>
              </a:rPr>
              <a:t>]</a:t>
            </a:r>
            <a:endParaRPr lang="en-US" sz="2400" b="1" dirty="0">
              <a:solidFill>
                <a:srgbClr val="FFC000"/>
              </a:solidFill>
              <a:effectLst>
                <a:outerShdw blurRad="38100" dist="38100" dir="2700000" algn="tl">
                  <a:srgbClr val="000000">
                    <a:alpha val="43137"/>
                  </a:srgbClr>
                </a:outerShdw>
              </a:effectLst>
            </a:endParaRPr>
          </a:p>
        </p:txBody>
      </p:sp>
      <p:sp>
        <p:nvSpPr>
          <p:cNvPr id="4" name="TextBox 3"/>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2" action="ppaction://hlinksldjump"/>
              </a:rPr>
              <a:t>HOME PAGE</a:t>
            </a:r>
            <a:endParaRPr lang="en-US" sz="2000" b="1" dirty="0" smtClean="0">
              <a:effectLst>
                <a:outerShdw blurRad="38100" dist="38100" dir="2700000" algn="tl">
                  <a:srgbClr val="000000">
                    <a:alpha val="43137"/>
                  </a:srgbClr>
                </a:outerShdw>
              </a:effectLst>
            </a:endParaRPr>
          </a:p>
        </p:txBody>
      </p:sp>
      <p:sp>
        <p:nvSpPr>
          <p:cNvPr id="5" name="TextBox 4"/>
          <p:cNvSpPr txBox="1"/>
          <p:nvPr/>
        </p:nvSpPr>
        <p:spPr>
          <a:xfrm>
            <a:off x="21336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3" action="ppaction://hlinksldjump"/>
              </a:rPr>
              <a:t>TOPIC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Minimum Wage</a:t>
            </a:r>
            <a:endParaRPr lang="en-US"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371600" y="2362200"/>
            <a:ext cx="6477000" cy="769441"/>
          </a:xfrm>
          <a:prstGeom prst="rect">
            <a:avLst/>
          </a:prstGeom>
          <a:noFill/>
        </p:spPr>
        <p:txBody>
          <a:bodyPr wrap="square" rtlCol="0">
            <a:spAutoFit/>
          </a:bodyPr>
          <a:lstStyle/>
          <a:p>
            <a:pPr algn="ctr"/>
            <a:r>
              <a:rPr lang="en-US" sz="4400" b="1" dirty="0" smtClean="0">
                <a:solidFill>
                  <a:srgbClr val="00B0F0"/>
                </a:solidFill>
                <a:effectLst>
                  <a:outerShdw blurRad="38100" dist="38100" dir="2700000" algn="tl">
                    <a:srgbClr val="000000">
                      <a:alpha val="43137"/>
                    </a:srgbClr>
                  </a:outerShdw>
                </a:effectLst>
                <a:hlinkClick r:id="rId2" action="ppaction://hlinksldjump"/>
              </a:rPr>
              <a:t>Democratic Party Position</a:t>
            </a:r>
            <a:endParaRPr lang="en-US" sz="4400" b="1" dirty="0">
              <a:solidFill>
                <a:srgbClr val="00B0F0"/>
              </a:solidFill>
              <a:effectLst>
                <a:outerShdw blurRad="38100" dist="38100" dir="2700000" algn="tl">
                  <a:srgbClr val="000000">
                    <a:alpha val="43137"/>
                  </a:srgbClr>
                </a:outerShdw>
              </a:effectLst>
            </a:endParaRPr>
          </a:p>
        </p:txBody>
      </p:sp>
      <p:sp>
        <p:nvSpPr>
          <p:cNvPr id="6" name="TextBox 5"/>
          <p:cNvSpPr txBox="1"/>
          <p:nvPr/>
        </p:nvSpPr>
        <p:spPr>
          <a:xfrm>
            <a:off x="1371600" y="3421559"/>
            <a:ext cx="6477000" cy="769441"/>
          </a:xfrm>
          <a:prstGeom prst="rect">
            <a:avLst/>
          </a:prstGeom>
          <a:noFill/>
        </p:spPr>
        <p:txBody>
          <a:bodyPr wrap="square" rtlCol="0">
            <a:spAutoFit/>
          </a:bodyPr>
          <a:lstStyle/>
          <a:p>
            <a:pPr algn="ctr"/>
            <a:r>
              <a:rPr lang="en-US" sz="4400" b="1" dirty="0" smtClean="0">
                <a:solidFill>
                  <a:srgbClr val="FF0000"/>
                </a:solidFill>
                <a:effectLst>
                  <a:outerShdw blurRad="38100" dist="38100" dir="2700000" algn="tl">
                    <a:srgbClr val="000000">
                      <a:alpha val="43137"/>
                    </a:srgbClr>
                  </a:outerShdw>
                </a:effectLst>
                <a:hlinkClick r:id="rId3" action="ppaction://hlinksldjump"/>
              </a:rPr>
              <a:t>Republican Party Position</a:t>
            </a:r>
            <a:endParaRPr lang="en-US" sz="4400" b="1" dirty="0">
              <a:solidFill>
                <a:srgbClr val="FF0000"/>
              </a:solidFill>
              <a:effectLst>
                <a:outerShdw blurRad="38100" dist="38100" dir="2700000" algn="tl">
                  <a:srgbClr val="000000">
                    <a:alpha val="43137"/>
                  </a:srgbClr>
                </a:outerShdw>
              </a:effectLst>
            </a:endParaRPr>
          </a:p>
        </p:txBody>
      </p:sp>
      <p:sp>
        <p:nvSpPr>
          <p:cNvPr id="7" name="TextBox 6"/>
          <p:cNvSpPr txBox="1"/>
          <p:nvPr/>
        </p:nvSpPr>
        <p:spPr>
          <a:xfrm>
            <a:off x="457200" y="6019800"/>
            <a:ext cx="3124200" cy="400110"/>
          </a:xfrm>
          <a:prstGeom prst="rect">
            <a:avLst/>
          </a:prstGeom>
          <a:noFill/>
        </p:spPr>
        <p:txBody>
          <a:bodyPr wrap="square" rtlCol="0">
            <a:spAutoFit/>
          </a:bodyPr>
          <a:lstStyle/>
          <a:p>
            <a:r>
              <a:rPr lang="en-US" sz="2000" b="1" dirty="0" smtClean="0">
                <a:effectLst>
                  <a:outerShdw blurRad="38100" dist="38100" dir="2700000" algn="tl">
                    <a:srgbClr val="000000">
                      <a:alpha val="43137"/>
                    </a:srgbClr>
                  </a:outerShdw>
                </a:effectLst>
                <a:hlinkClick r:id="rId4" action="ppaction://hlinksldjump"/>
              </a:rPr>
              <a:t>HOME PAGE</a:t>
            </a:r>
            <a:endParaRPr lang="en-US" sz="2000" b="1"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1906</Words>
  <Application>Microsoft Office PowerPoint</Application>
  <PresentationFormat>On-screen Show (4:3)</PresentationFormat>
  <Paragraphs>225</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Democratic Party Vs. Republican Party </vt:lpstr>
      <vt:lpstr>Slide 2</vt:lpstr>
      <vt:lpstr>ABORTION</vt:lpstr>
      <vt:lpstr>2012 Democratic Party Platform Abortion</vt:lpstr>
      <vt:lpstr>2012 Republican Party Platform Abortion</vt:lpstr>
      <vt:lpstr>CAMPAIGN FINANCE</vt:lpstr>
      <vt:lpstr>2012 Democratic Party Platform CAMPAIGN FINANCE</vt:lpstr>
      <vt:lpstr>2012 Republican Party Platform CAMPAIGN FINANCE</vt:lpstr>
      <vt:lpstr>Minimum Wage</vt:lpstr>
      <vt:lpstr>2012 Democratic Party Platform Minimum Wage</vt:lpstr>
      <vt:lpstr>2012 Republican Party Platform Minimum Wage</vt:lpstr>
      <vt:lpstr>Unions</vt:lpstr>
      <vt:lpstr>2012 Democratic Party Platform Unions</vt:lpstr>
      <vt:lpstr>2012 Republican Party Platform Unions</vt:lpstr>
      <vt:lpstr>Death Penalty</vt:lpstr>
      <vt:lpstr>2012 Democratic Party Platform Death Penalty</vt:lpstr>
      <vt:lpstr>2012 Republican Party Platform Death Penalty</vt:lpstr>
      <vt:lpstr>Gays in the Military</vt:lpstr>
      <vt:lpstr>2012 Democratic Party Platform Gays in the Military</vt:lpstr>
      <vt:lpstr>2012 Republican Party Platform Gays in the Military</vt:lpstr>
      <vt:lpstr>Education</vt:lpstr>
      <vt:lpstr>2012 Democratic Party Platform Education</vt:lpstr>
      <vt:lpstr>2012 Republican Party Platform Education</vt:lpstr>
      <vt:lpstr>Student Loans</vt:lpstr>
      <vt:lpstr>2012 Democratic Party Platform Student Loans</vt:lpstr>
      <vt:lpstr>2012 Republican Party Platform Student Loans</vt:lpstr>
      <vt:lpstr>Energy</vt:lpstr>
      <vt:lpstr>2012 Democratic Party Platform Energy</vt:lpstr>
      <vt:lpstr>2012 Republican Party Platform Energy</vt:lpstr>
      <vt:lpstr>Environment</vt:lpstr>
      <vt:lpstr>2012 Democratic Party Platform Environment</vt:lpstr>
      <vt:lpstr>2012 Republican Party Platform Environment</vt:lpstr>
      <vt:lpstr>Climate Change</vt:lpstr>
      <vt:lpstr>2012 Democratic Party Platform Climate Change</vt:lpstr>
      <vt:lpstr>2012 Republican Party Platform Climate Change</vt:lpstr>
      <vt:lpstr>Gay Marriage</vt:lpstr>
      <vt:lpstr>2012 Democratic Party Platform Gay Marriage</vt:lpstr>
      <vt:lpstr>2012 Republican Party Platform Gay Marriage</vt:lpstr>
      <vt:lpstr>Gun Control</vt:lpstr>
      <vt:lpstr>2012 Democratic Party Platform Gun Control</vt:lpstr>
      <vt:lpstr>2012 Republican Party Platform Gun Control</vt:lpstr>
      <vt:lpstr>Healthcare</vt:lpstr>
      <vt:lpstr>2012 Democratic Party Platform Healthcare</vt:lpstr>
      <vt:lpstr>2012 Republican Party Platform Healthcare</vt:lpstr>
      <vt:lpstr>Immigration</vt:lpstr>
      <vt:lpstr>2012 Democratic Party Platform Immigration</vt:lpstr>
      <vt:lpstr>2012 Republican Party Platform Immigration</vt:lpstr>
      <vt:lpstr>Taxes</vt:lpstr>
      <vt:lpstr>2012 Democratic Party Platform  Taxes</vt:lpstr>
      <vt:lpstr>2012 Republican Party Platform  Taxes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Charles</dc:creator>
  <cp:lastModifiedBy>Charles</cp:lastModifiedBy>
  <cp:revision>18</cp:revision>
  <dcterms:created xsi:type="dcterms:W3CDTF">2013-06-17T17:44:42Z</dcterms:created>
  <dcterms:modified xsi:type="dcterms:W3CDTF">2013-06-17T18:43:49Z</dcterms:modified>
</cp:coreProperties>
</file>