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51575"/>
            <a:ext cx="2133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76250"/>
          </a:xfrm>
          <a:prstGeom prst="rect">
            <a:avLst/>
          </a:prstGeom>
        </p:spPr>
        <p:txBody>
          <a:bodyPr/>
          <a:lstStyle>
            <a:lvl1pPr>
              <a:defRPr/>
            </a:lvl1pPr>
          </a:lstStyle>
          <a:p>
            <a:fld id="{68AC7235-8CFD-427A-A460-DD27B833CF32}" type="slidenum">
              <a:rPr lang="en-US"/>
              <a:pPr/>
              <a:t>‹#›</a:t>
            </a:fld>
            <a:endParaRPr lang="en-US"/>
          </a:p>
        </p:txBody>
      </p:sp>
      <p:sp>
        <p:nvSpPr>
          <p:cNvPr id="6" name="Footer Placeholder 5"/>
          <p:cNvSpPr>
            <a:spLocks noGrp="1"/>
          </p:cNvSpPr>
          <p:nvPr>
            <p:ph type="ftr" sz="quarter" idx="12"/>
          </p:nvPr>
        </p:nvSpPr>
        <p:spPr>
          <a:xfrm>
            <a:off x="3124200" y="6248400"/>
            <a:ext cx="2895600" cy="476250"/>
          </a:xfrm>
          <a:prstGeom prst="rect">
            <a:avLst/>
          </a:prstGeom>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51575"/>
            <a:ext cx="2133600" cy="476250"/>
          </a:xfrm>
          <a:prstGeom prst="rect">
            <a:avLst/>
          </a:prstGeom>
        </p:spPr>
        <p:txBody>
          <a:bodyPr/>
          <a:lstStyle>
            <a:lvl1pPr>
              <a:defRPr/>
            </a:lvl1pPr>
          </a:lstStyle>
          <a:p>
            <a:endParaRPr lang="en-US"/>
          </a:p>
        </p:txBody>
      </p:sp>
      <p:sp>
        <p:nvSpPr>
          <p:cNvPr id="3" name="Slide Number Placeholder 2"/>
          <p:cNvSpPr>
            <a:spLocks noGrp="1"/>
          </p:cNvSpPr>
          <p:nvPr>
            <p:ph type="sldNum" sz="quarter" idx="11"/>
          </p:nvPr>
        </p:nvSpPr>
        <p:spPr>
          <a:xfrm>
            <a:off x="6553200" y="6248400"/>
            <a:ext cx="2133600" cy="476250"/>
          </a:xfrm>
          <a:prstGeom prst="rect">
            <a:avLst/>
          </a:prstGeom>
        </p:spPr>
        <p:txBody>
          <a:bodyPr/>
          <a:lstStyle>
            <a:lvl1pPr>
              <a:defRPr/>
            </a:lvl1pPr>
          </a:lstStyle>
          <a:p>
            <a:fld id="{4890AD8C-9632-40B8-BF0F-A4FE89BFCE97}" type="slidenum">
              <a:rPr lang="en-US"/>
              <a:pPr/>
              <a:t>‹#›</a:t>
            </a:fld>
            <a:endParaRPr lang="en-US"/>
          </a:p>
        </p:txBody>
      </p:sp>
      <p:sp>
        <p:nvSpPr>
          <p:cNvPr id="4" name="Footer Placeholder 3"/>
          <p:cNvSpPr>
            <a:spLocks noGrp="1"/>
          </p:cNvSpPr>
          <p:nvPr>
            <p:ph type="ftr" sz="quarter" idx="12"/>
          </p:nvPr>
        </p:nvSpPr>
        <p:spPr>
          <a:xfrm>
            <a:off x="3124200" y="6248400"/>
            <a:ext cx="2895600" cy="476250"/>
          </a:xfrm>
          <a:prstGeom prst="rect">
            <a:avLst/>
          </a:prstGeom>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CVHS PPT.jpg"/>
          <p:cNvPicPr>
            <a:picLocks noChangeAspect="1"/>
          </p:cNvPicPr>
          <p:nvPr userDrawn="1"/>
        </p:nvPicPr>
        <p:blipFill>
          <a:blip r:embed="rId5" cstate="print"/>
          <a:stretch>
            <a:fillRect/>
          </a:stretch>
        </p:blipFill>
        <p:spPr>
          <a:xfrm>
            <a:off x="1"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jacusers.johnabbott.qc.ca/~bill.russell/AdamSmith.jpg&amp;imgrefurl=http://jacusers.johnabbott.qc.ca/~bill.russell/Who%20is%20Who.html&amp;usg=__9PWPpAG5yZk6H3JiFOjBKr-txj0=&amp;h=2173&amp;w=1456&amp;sz=520&amp;hl=en&amp;start=2&amp;um=1&amp;tbnid=MUuhAWYxrMRbvM:&amp;tbnh=150&amp;tbnw=101&amp;prev=/images?q=adam+smith&amp;hl=en&amp;rlz=1T4RNWN_enUS293US294&amp;sa=N&amp;um=1"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images.google.com/imgres?imgurl=http://affordablehousinginstitute.org/blogs/us/wp-content/uploads/imageswealth-of-nations-small1.jpg&amp;imgrefurl=http://affordablehousinginstitute.org/blogs/us/2008/02/the-century-of-cities.html&amp;usg=__BWlWS4QnyuOP3LJWCEGl2g8bfuA=&amp;h=450&amp;w=376&amp;sz=53&amp;hl=en&amp;start=2&amp;um=1&amp;tbnid=w3eTBl95IvMs-M:&amp;tbnh=127&amp;tbnw=106&amp;prev=/images?q=wealth+of+nations&amp;hl=en&amp;rlz=1T4RNWN_enUS293US294&amp;um=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images.google.com/imgres?imgurl=http://flyboyz.files.wordpress.com/2008/04/communist-manifesto.jpg&amp;imgrefurl=http://flyboyz.wordpress.com/2008/04/10/&amp;usg=__4LZ-4vS1Qze71LjSJI_ST9Mb_H0=&amp;h=500&amp;w=303&amp;sz=23&amp;hl=en&amp;start=1&amp;um=1&amp;tbnid=3-grmb3lUw8bmM:&amp;tbnh=130&amp;tbnw=79&amp;prev=/images?q=communist+manifesto&amp;hl=en&amp;rlz=1T4RNWN_enUS293US294&amp;um=1" TargetMode="External"/><Relationship Id="rId1" Type="http://schemas.openxmlformats.org/officeDocument/2006/relationships/slideLayout" Target="../slideLayouts/slideLayout2.xml"/><Relationship Id="rId6" Type="http://schemas.openxmlformats.org/officeDocument/2006/relationships/hyperlink" Target="http://images.google.com/imgres?imgurl=http://upload.wikimedia.org/wikipedia/commons/7/71/Engels.jpg&amp;imgrefurl=http://commons.wikimedia.org/wiki/File:Engels.jpg&amp;usg=__MmWNo-NR5QWbzpLxVY4RimaQ0co=&amp;h=422&amp;w=300&amp;sz=49&amp;hl=en&amp;start=1&amp;um=1&amp;tbnid=nSa3aNZp2eckwM:&amp;tbnh=126&amp;tbnw=90&amp;prev=/images?q=engels&amp;hl=en&amp;rlz=1T4RNWN_enUS293US294&amp;um=1" TargetMode="External"/><Relationship Id="rId5" Type="http://schemas.openxmlformats.org/officeDocument/2006/relationships/image" Target="../media/image5.jpeg"/><Relationship Id="rId4" Type="http://schemas.openxmlformats.org/officeDocument/2006/relationships/hyperlink" Target="http://images.google.com/imgres?imgurl=http://esoriano.files.wordpress.com/2007/07/marx.jpg&amp;imgrefurl=http://esoriano.wordpress.com/2007/07/25/karl-marxs-unwise-definition-of-religion/&amp;usg=__p1VhuSinQjNw4PJEZiQurdhfaUU=&amp;h=662&amp;w=489&amp;sz=41&amp;hl=en&amp;start=1&amp;um=1&amp;tbnid=JhoYEa5lm1cKOM:&amp;tbnh=138&amp;tbnw=102&amp;prev=/images?q=marx&amp;hl=en&amp;rlz=1T4RNWN_enUS293US294&amp;um=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sz="6000" b="1" dirty="0" smtClean="0">
                <a:solidFill>
                  <a:srgbClr val="FFFF00"/>
                </a:solidFill>
              </a:rPr>
              <a:t>The Rise of the Industrial “Class” and a New Way of Thinking </a:t>
            </a:r>
            <a:endParaRPr lang="en-US"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22" name="Group 2"/>
          <p:cNvGraphicFramePr>
            <a:graphicFrameLocks noGrp="1"/>
          </p:cNvGraphicFramePr>
          <p:nvPr/>
        </p:nvGraphicFramePr>
        <p:xfrm>
          <a:off x="304800" y="381000"/>
          <a:ext cx="8534400" cy="6248400"/>
        </p:xfrm>
        <a:graphic>
          <a:graphicData uri="http://schemas.openxmlformats.org/drawingml/2006/table">
            <a:tbl>
              <a:tblPr/>
              <a:tblGrid>
                <a:gridCol w="2844800"/>
                <a:gridCol w="2844800"/>
                <a:gridCol w="2844800"/>
              </a:tblGrid>
              <a:tr h="6248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Individual Freedoms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n"/>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People are free to choose their own careers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n"/>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Freedom of religion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n"/>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Freedom is more important than security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n"/>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Government determines job placement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n"/>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Religion is the “opiate of the masses” and should be done away with</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n"/>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Sacrifice freedom for security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946" name="Group 2"/>
          <p:cNvGraphicFramePr>
            <a:graphicFrameLocks noGrp="1"/>
          </p:cNvGraphicFramePr>
          <p:nvPr/>
        </p:nvGraphicFramePr>
        <p:xfrm>
          <a:off x="304800" y="457200"/>
          <a:ext cx="8534400" cy="6400800"/>
        </p:xfrm>
        <a:graphic>
          <a:graphicData uri="http://schemas.openxmlformats.org/drawingml/2006/table">
            <a:tbl>
              <a:tblPr/>
              <a:tblGrid>
                <a:gridCol w="2844800"/>
                <a:gridCol w="2844800"/>
                <a:gridCol w="2844800"/>
              </a:tblGrid>
              <a:tr h="6400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On the future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Capitalism is the only efficient economic system</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“It’s not perfect, but it’s the best we can do”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n"/>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Capitalism will destroy itself</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n"/>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Workers will eventually rise up in a violent revolution and take power</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n"/>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The future of the world is communism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286000"/>
            <a:ext cx="6858000" cy="1200329"/>
          </a:xfrm>
          <a:prstGeom prst="rect">
            <a:avLst/>
          </a:prstGeom>
          <a:noFill/>
        </p:spPr>
        <p:txBody>
          <a:bodyPr wrap="square" rtlCol="0">
            <a:spAutoFit/>
          </a:bodyPr>
          <a:lstStyle/>
          <a:p>
            <a:pPr algn="ctr"/>
            <a:r>
              <a:rPr lang="en-US" sz="7200" b="1" dirty="0" smtClean="0">
                <a:solidFill>
                  <a:srgbClr val="FFFF00"/>
                </a:solidFill>
              </a:rPr>
              <a:t>QUESTIONS???</a:t>
            </a:r>
            <a:endParaRPr lang="en-US" sz="7200" b="1"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r>
              <a:rPr lang="en-US" sz="4000" b="1" dirty="0">
                <a:solidFill>
                  <a:srgbClr val="FFFF00"/>
                </a:solidFill>
              </a:rPr>
              <a:t>The Rise of the Industrial “Class” and a New Way of Thinking </a:t>
            </a:r>
          </a:p>
        </p:txBody>
      </p:sp>
      <p:sp>
        <p:nvSpPr>
          <p:cNvPr id="71683" name="Rectangle 3"/>
          <p:cNvSpPr>
            <a:spLocks noGrp="1" noChangeArrowheads="1"/>
          </p:cNvSpPr>
          <p:nvPr>
            <p:ph type="body" idx="1"/>
          </p:nvPr>
        </p:nvSpPr>
        <p:spPr/>
        <p:txBody>
          <a:bodyPr/>
          <a:lstStyle/>
          <a:p>
            <a:r>
              <a:rPr lang="en-US" sz="2500" b="1" dirty="0">
                <a:solidFill>
                  <a:schemeClr val="bg1"/>
                </a:solidFill>
              </a:rPr>
              <a:t>Origins came from the concept of </a:t>
            </a:r>
            <a:r>
              <a:rPr lang="en-US" sz="2500" b="1" u="sng" dirty="0">
                <a:solidFill>
                  <a:srgbClr val="FF0000"/>
                </a:solidFill>
              </a:rPr>
              <a:t>“private ownership”.</a:t>
            </a:r>
          </a:p>
          <a:p>
            <a:r>
              <a:rPr lang="en-US" sz="2500" b="1" dirty="0">
                <a:solidFill>
                  <a:schemeClr val="bg1"/>
                </a:solidFill>
              </a:rPr>
              <a:t>Adam Smith wrote, </a:t>
            </a:r>
            <a:r>
              <a:rPr lang="en-US" sz="2500" b="1" dirty="0">
                <a:solidFill>
                  <a:srgbClr val="FF0000"/>
                </a:solidFill>
              </a:rPr>
              <a:t>“The Wealth of Nations” </a:t>
            </a:r>
            <a:r>
              <a:rPr lang="en-US" sz="2500" b="1" dirty="0">
                <a:solidFill>
                  <a:schemeClr val="bg1"/>
                </a:solidFill>
              </a:rPr>
              <a:t>(1776)</a:t>
            </a:r>
          </a:p>
          <a:p>
            <a:pPr lvl="1"/>
            <a:r>
              <a:rPr lang="en-US" sz="2100" b="1" u="sng" dirty="0">
                <a:solidFill>
                  <a:schemeClr val="bg1"/>
                </a:solidFill>
              </a:rPr>
              <a:t>Individuals</a:t>
            </a:r>
            <a:r>
              <a:rPr lang="en-US" sz="2100" b="1" dirty="0">
                <a:solidFill>
                  <a:schemeClr val="bg1"/>
                </a:solidFill>
              </a:rPr>
              <a:t> should own the means of production and sell their products and services in a </a:t>
            </a:r>
            <a:r>
              <a:rPr lang="en-US" sz="2100" b="1" u="sng" dirty="0">
                <a:solidFill>
                  <a:schemeClr val="bg1"/>
                </a:solidFill>
              </a:rPr>
              <a:t>free and open market</a:t>
            </a:r>
            <a:r>
              <a:rPr lang="en-US" sz="2100" b="1" dirty="0">
                <a:solidFill>
                  <a:schemeClr val="bg1"/>
                </a:solidFill>
              </a:rPr>
              <a:t>, where the demand for their goods and services would determine their prices and availability.  </a:t>
            </a:r>
          </a:p>
          <a:p>
            <a:pPr lvl="1"/>
            <a:r>
              <a:rPr lang="en-US" sz="2100" b="1" dirty="0">
                <a:solidFill>
                  <a:schemeClr val="bg1"/>
                </a:solidFill>
              </a:rPr>
              <a:t>A free-market system (a.k.a. </a:t>
            </a:r>
            <a:r>
              <a:rPr lang="en-US" sz="2100" b="1" dirty="0">
                <a:solidFill>
                  <a:srgbClr val="FF0000"/>
                </a:solidFill>
              </a:rPr>
              <a:t>capitalism</a:t>
            </a:r>
            <a:r>
              <a:rPr lang="en-US" sz="2100" b="1" dirty="0">
                <a:solidFill>
                  <a:schemeClr val="bg1"/>
                </a:solidFill>
              </a:rPr>
              <a:t>), Smith argued, would </a:t>
            </a:r>
            <a:r>
              <a:rPr lang="en-US" sz="2100" b="1" u="sng" dirty="0">
                <a:solidFill>
                  <a:schemeClr val="bg1"/>
                </a:solidFill>
              </a:rPr>
              <a:t>best</a:t>
            </a:r>
            <a:r>
              <a:rPr lang="en-US" sz="2100" b="1" dirty="0">
                <a:solidFill>
                  <a:schemeClr val="bg1"/>
                </a:solidFill>
              </a:rPr>
              <a:t> meet the needs and desires of individuals and nations as a whole.  </a:t>
            </a:r>
          </a:p>
          <a:p>
            <a:pPr lvl="1"/>
            <a:r>
              <a:rPr lang="en-US" sz="2100" b="1" dirty="0">
                <a:solidFill>
                  <a:schemeClr val="bg1"/>
                </a:solidFill>
              </a:rPr>
              <a:t>When governments remove themselves entirely from regulation, the process is called:</a:t>
            </a:r>
          </a:p>
          <a:p>
            <a:pPr>
              <a:buFont typeface="Wingdings" pitchFamily="2" charset="2"/>
              <a:buNone/>
            </a:pPr>
            <a:endParaRPr lang="en-US" sz="2500" dirty="0"/>
          </a:p>
        </p:txBody>
      </p:sp>
      <p:sp>
        <p:nvSpPr>
          <p:cNvPr id="71684" name="WordArt 4"/>
          <p:cNvSpPr>
            <a:spLocks noChangeArrowheads="1" noChangeShapeType="1" noTextEdit="1"/>
          </p:cNvSpPr>
          <p:nvPr/>
        </p:nvSpPr>
        <p:spPr bwMode="auto">
          <a:xfrm>
            <a:off x="457200" y="5791200"/>
            <a:ext cx="8305800" cy="12192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laissez-faire capitalism</a:t>
            </a:r>
          </a:p>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683">
                                            <p:txEl>
                                              <p:pRg st="1" end="1"/>
                                            </p:txEl>
                                          </p:spTgt>
                                        </p:tgtEl>
                                        <p:attrNameLst>
                                          <p:attrName>style.visibility</p:attrName>
                                        </p:attrNameLst>
                                      </p:cBhvr>
                                      <p:to>
                                        <p:strVal val="visible"/>
                                      </p:to>
                                    </p:set>
                                    <p:anim calcmode="lin" valueType="num">
                                      <p:cBhvr additive="base">
                                        <p:cTn id="13" dur="5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683">
                                            <p:txEl>
                                              <p:pRg st="2" end="2"/>
                                            </p:txEl>
                                          </p:spTgt>
                                        </p:tgtEl>
                                        <p:attrNameLst>
                                          <p:attrName>style.visibility</p:attrName>
                                        </p:attrNameLst>
                                      </p:cBhvr>
                                      <p:to>
                                        <p:strVal val="visible"/>
                                      </p:to>
                                    </p:set>
                                    <p:anim calcmode="lin" valueType="num">
                                      <p:cBhvr additive="base">
                                        <p:cTn id="19" dur="5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6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683">
                                            <p:txEl>
                                              <p:pRg st="3" end="3"/>
                                            </p:txEl>
                                          </p:spTgt>
                                        </p:tgtEl>
                                        <p:attrNameLst>
                                          <p:attrName>style.visibility</p:attrName>
                                        </p:attrNameLst>
                                      </p:cBhvr>
                                      <p:to>
                                        <p:strVal val="visible"/>
                                      </p:to>
                                    </p:set>
                                    <p:anim calcmode="lin" valueType="num">
                                      <p:cBhvr additive="base">
                                        <p:cTn id="25" dur="500" fill="hold"/>
                                        <p:tgtEl>
                                          <p:spTgt spid="716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6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1683">
                                            <p:txEl>
                                              <p:pRg st="4" end="4"/>
                                            </p:txEl>
                                          </p:spTgt>
                                        </p:tgtEl>
                                        <p:attrNameLst>
                                          <p:attrName>style.visibility</p:attrName>
                                        </p:attrNameLst>
                                      </p:cBhvr>
                                      <p:to>
                                        <p:strVal val="visible"/>
                                      </p:to>
                                    </p:set>
                                    <p:anim calcmode="lin" valueType="num">
                                      <p:cBhvr additive="base">
                                        <p:cTn id="31" dur="500" fill="hold"/>
                                        <p:tgtEl>
                                          <p:spTgt spid="716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6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684"/>
                                        </p:tgtEl>
                                        <p:attrNameLst>
                                          <p:attrName>style.visibility</p:attrName>
                                        </p:attrNameLst>
                                      </p:cBhvr>
                                      <p:to>
                                        <p:strVal val="visible"/>
                                      </p:to>
                                    </p:set>
                                    <p:anim calcmode="lin" valueType="num">
                                      <p:cBhvr additive="base">
                                        <p:cTn id="37" dur="500" fill="hold"/>
                                        <p:tgtEl>
                                          <p:spTgt spid="71684"/>
                                        </p:tgtEl>
                                        <p:attrNameLst>
                                          <p:attrName>ppt_x</p:attrName>
                                        </p:attrNameLst>
                                      </p:cBhvr>
                                      <p:tavLst>
                                        <p:tav tm="0">
                                          <p:val>
                                            <p:strVal val="#ppt_x"/>
                                          </p:val>
                                        </p:tav>
                                        <p:tav tm="100000">
                                          <p:val>
                                            <p:strVal val="#ppt_x"/>
                                          </p:val>
                                        </p:tav>
                                      </p:tavLst>
                                    </p:anim>
                                    <p:anim calcmode="lin" valueType="num">
                                      <p:cBhvr additive="base">
                                        <p:cTn id="38" dur="500" fill="hold"/>
                                        <p:tgtEl>
                                          <p:spTgt spid="716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xfrm>
            <a:off x="457200" y="457200"/>
            <a:ext cx="8229600" cy="1143000"/>
          </a:xfrm>
        </p:spPr>
        <p:txBody>
          <a:bodyPr/>
          <a:lstStyle/>
          <a:p>
            <a:r>
              <a:rPr lang="en-US" sz="3500" b="1" dirty="0">
                <a:solidFill>
                  <a:srgbClr val="FFFF00"/>
                </a:solidFill>
              </a:rPr>
              <a:t>Adam Smith, </a:t>
            </a:r>
            <a:r>
              <a:rPr lang="en-US" sz="3500" b="1" i="1" dirty="0">
                <a:solidFill>
                  <a:srgbClr val="FFFF00"/>
                </a:solidFill>
              </a:rPr>
              <a:t>Wealth of Nations</a:t>
            </a:r>
          </a:p>
        </p:txBody>
      </p:sp>
      <p:sp>
        <p:nvSpPr>
          <p:cNvPr id="72707" name="Rectangle 3"/>
          <p:cNvSpPr>
            <a:spLocks noGrp="1" noChangeArrowheads="1"/>
          </p:cNvSpPr>
          <p:nvPr>
            <p:ph type="body" idx="1"/>
          </p:nvPr>
        </p:nvSpPr>
        <p:spPr>
          <a:xfrm>
            <a:off x="457200" y="1905000"/>
            <a:ext cx="8229600" cy="4525963"/>
          </a:xfrm>
        </p:spPr>
        <p:txBody>
          <a:bodyPr/>
          <a:lstStyle/>
          <a:p>
            <a:pPr algn="ctr">
              <a:buFont typeface="Wingdings" pitchFamily="2" charset="2"/>
              <a:buNone/>
            </a:pPr>
            <a:r>
              <a:rPr lang="en-US" b="1" dirty="0">
                <a:solidFill>
                  <a:schemeClr val="bg1"/>
                </a:solidFill>
              </a:rPr>
              <a:t>To him, the </a:t>
            </a:r>
            <a:r>
              <a:rPr lang="en-US" b="1" dirty="0">
                <a:solidFill>
                  <a:srgbClr val="FF0000"/>
                </a:solidFill>
              </a:rPr>
              <a:t>"wealth" </a:t>
            </a:r>
            <a:r>
              <a:rPr lang="en-US" b="1" dirty="0">
                <a:solidFill>
                  <a:schemeClr val="bg1"/>
                </a:solidFill>
              </a:rPr>
              <a:t>of a nation </a:t>
            </a:r>
            <a:r>
              <a:rPr lang="en-US" b="1" u="sng" dirty="0">
                <a:solidFill>
                  <a:schemeClr val="bg1"/>
                </a:solidFill>
              </a:rPr>
              <a:t>wasn't</a:t>
            </a:r>
            <a:r>
              <a:rPr lang="en-US" b="1" dirty="0">
                <a:solidFill>
                  <a:schemeClr val="bg1"/>
                </a:solidFill>
              </a:rPr>
              <a:t> determined by the size of its monarch's treasure or the amount of gold and silver in its vaults, nor by the spiritual worthiness of its people in the eyes of the Church. </a:t>
            </a:r>
          </a:p>
          <a:p>
            <a:pPr algn="ctr">
              <a:buFont typeface="Wingdings" pitchFamily="2" charset="2"/>
              <a:buNone/>
            </a:pPr>
            <a:r>
              <a:rPr lang="en-US" b="1" dirty="0">
                <a:solidFill>
                  <a:schemeClr val="bg1"/>
                </a:solidFill>
              </a:rPr>
              <a:t>A nation's wealth was to be judged by the </a:t>
            </a:r>
            <a:r>
              <a:rPr lang="en-US" b="1" u="sng" dirty="0">
                <a:solidFill>
                  <a:schemeClr val="bg1"/>
                </a:solidFill>
              </a:rPr>
              <a:t>total value of all the goods its people produced for all its people to consume</a:t>
            </a:r>
            <a:r>
              <a:rPr lang="en-US" b="1" dirty="0">
                <a:solidFill>
                  <a:schemeClr val="bg1"/>
                </a:solidFill>
              </a:rPr>
              <a:t>. </a:t>
            </a:r>
          </a:p>
        </p:txBody>
      </p:sp>
      <p:pic>
        <p:nvPicPr>
          <p:cNvPr id="72708" name="Picture 4" descr="AdamSmith">
            <a:hlinkClick r:id="rId2"/>
          </p:cNvPr>
          <p:cNvPicPr>
            <a:picLocks noChangeAspect="1" noChangeArrowheads="1"/>
          </p:cNvPicPr>
          <p:nvPr/>
        </p:nvPicPr>
        <p:blipFill>
          <a:blip r:embed="rId3" cstate="print"/>
          <a:srcRect/>
          <a:stretch>
            <a:fillRect/>
          </a:stretch>
        </p:blipFill>
        <p:spPr bwMode="auto">
          <a:xfrm>
            <a:off x="7620000" y="533400"/>
            <a:ext cx="962025" cy="1428750"/>
          </a:xfrm>
          <a:prstGeom prst="rect">
            <a:avLst/>
          </a:prstGeom>
          <a:noFill/>
        </p:spPr>
      </p:pic>
      <p:pic>
        <p:nvPicPr>
          <p:cNvPr id="72709" name="Picture 5" descr="imageswealth-of-nations-small1">
            <a:hlinkClick r:id="rId4"/>
          </p:cNvPr>
          <p:cNvPicPr>
            <a:picLocks noChangeAspect="1" noChangeArrowheads="1"/>
          </p:cNvPicPr>
          <p:nvPr/>
        </p:nvPicPr>
        <p:blipFill>
          <a:blip r:embed="rId5" cstate="print"/>
          <a:srcRect/>
          <a:stretch>
            <a:fillRect/>
          </a:stretch>
        </p:blipFill>
        <p:spPr bwMode="auto">
          <a:xfrm>
            <a:off x="457200" y="457200"/>
            <a:ext cx="1009650" cy="120967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 calcmode="lin" valueType="num">
                                      <p:cBhvr additive="base">
                                        <p:cTn id="13" dur="5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a:xfrm>
            <a:off x="457200" y="1600200"/>
            <a:ext cx="8229600" cy="2971800"/>
          </a:xfrm>
        </p:spPr>
        <p:txBody>
          <a:bodyPr/>
          <a:lstStyle/>
          <a:p>
            <a:r>
              <a:rPr lang="en-US" sz="4000" b="1" dirty="0">
                <a:solidFill>
                  <a:schemeClr val="bg1"/>
                </a:solidFill>
              </a:rPr>
              <a:t>While Adam Smith believed that free market capitalism would lead to better opportunities for everyone, a man named </a:t>
            </a:r>
            <a:r>
              <a:rPr lang="en-US" sz="4000" b="1" dirty="0">
                <a:solidFill>
                  <a:srgbClr val="FF0000"/>
                </a:solidFill>
              </a:rPr>
              <a:t>Karl Marx</a:t>
            </a:r>
            <a:r>
              <a:rPr lang="en-US" sz="4000" b="1" dirty="0"/>
              <a:t> </a:t>
            </a:r>
            <a:r>
              <a:rPr lang="en-US" sz="4000" b="1" dirty="0">
                <a:solidFill>
                  <a:schemeClr val="bg1"/>
                </a:solidFill>
              </a:rPr>
              <a:t>disagreed entirely.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a:lstStyle/>
          <a:p>
            <a:r>
              <a:rPr lang="en-US" sz="3500" b="1" dirty="0">
                <a:solidFill>
                  <a:srgbClr val="FFFF00"/>
                </a:solidFill>
              </a:rPr>
              <a:t>Karl Marx &amp; Friedrich Engels, </a:t>
            </a:r>
            <a:r>
              <a:rPr lang="en-US" sz="3500" b="1" i="1" dirty="0">
                <a:solidFill>
                  <a:srgbClr val="FFFF00"/>
                </a:solidFill>
              </a:rPr>
              <a:t/>
            </a:r>
            <a:br>
              <a:rPr lang="en-US" sz="3500" b="1" i="1" dirty="0">
                <a:solidFill>
                  <a:srgbClr val="FFFF00"/>
                </a:solidFill>
              </a:rPr>
            </a:br>
            <a:r>
              <a:rPr lang="en-US" sz="3500" b="1" i="1" dirty="0">
                <a:solidFill>
                  <a:srgbClr val="FFFF00"/>
                </a:solidFill>
              </a:rPr>
              <a:t> The</a:t>
            </a:r>
            <a:r>
              <a:rPr lang="en-US" sz="3500" b="1" dirty="0">
                <a:solidFill>
                  <a:srgbClr val="FFFF00"/>
                </a:solidFill>
              </a:rPr>
              <a:t> </a:t>
            </a:r>
            <a:r>
              <a:rPr lang="en-US" sz="3500" b="1" i="1" dirty="0">
                <a:solidFill>
                  <a:srgbClr val="FFFF00"/>
                </a:solidFill>
              </a:rPr>
              <a:t>Communist Manifesto</a:t>
            </a:r>
          </a:p>
        </p:txBody>
      </p:sp>
      <p:sp>
        <p:nvSpPr>
          <p:cNvPr id="74755" name="Rectangle 3"/>
          <p:cNvSpPr>
            <a:spLocks noGrp="1" noChangeArrowheads="1"/>
          </p:cNvSpPr>
          <p:nvPr>
            <p:ph type="body" idx="1"/>
          </p:nvPr>
        </p:nvSpPr>
        <p:spPr>
          <a:xfrm>
            <a:off x="228600" y="914400"/>
            <a:ext cx="8229600" cy="5943600"/>
          </a:xfrm>
        </p:spPr>
        <p:txBody>
          <a:bodyPr/>
          <a:lstStyle/>
          <a:p>
            <a:pPr>
              <a:lnSpc>
                <a:spcPct val="80000"/>
              </a:lnSpc>
            </a:pPr>
            <a:endParaRPr lang="en-US" b="1" dirty="0"/>
          </a:p>
          <a:p>
            <a:pPr>
              <a:lnSpc>
                <a:spcPct val="80000"/>
              </a:lnSpc>
            </a:pPr>
            <a:endParaRPr lang="en-US" b="1" dirty="0"/>
          </a:p>
          <a:p>
            <a:pPr>
              <a:lnSpc>
                <a:spcPct val="80000"/>
              </a:lnSpc>
              <a:buFont typeface="Wingdings" pitchFamily="2" charset="2"/>
              <a:buNone/>
            </a:pPr>
            <a:r>
              <a:rPr lang="en-US" b="1" dirty="0"/>
              <a:t>   </a:t>
            </a:r>
            <a:r>
              <a:rPr lang="en-US" b="1" dirty="0">
                <a:solidFill>
                  <a:schemeClr val="bg1"/>
                </a:solidFill>
              </a:rPr>
              <a:t>To some people, the Industrial Revolution only seemed to cause </a:t>
            </a:r>
            <a:r>
              <a:rPr lang="en-US" b="1" u="sng" dirty="0">
                <a:solidFill>
                  <a:schemeClr val="bg1"/>
                </a:solidFill>
              </a:rPr>
              <a:t>greater separation</a:t>
            </a:r>
            <a:r>
              <a:rPr lang="en-US" b="1" dirty="0">
                <a:solidFill>
                  <a:schemeClr val="bg1"/>
                </a:solidFill>
              </a:rPr>
              <a:t> between the classes—while factory owners made good profits, workers sunk into poverty. </a:t>
            </a:r>
          </a:p>
          <a:p>
            <a:pPr>
              <a:lnSpc>
                <a:spcPct val="80000"/>
              </a:lnSpc>
              <a:buFont typeface="Wingdings" pitchFamily="2" charset="2"/>
              <a:buNone/>
            </a:pPr>
            <a:endParaRPr lang="en-US" b="1" dirty="0"/>
          </a:p>
          <a:p>
            <a:pPr>
              <a:lnSpc>
                <a:spcPct val="80000"/>
              </a:lnSpc>
              <a:buFont typeface="Wingdings" pitchFamily="2" charset="2"/>
              <a:buNone/>
            </a:pPr>
            <a:r>
              <a:rPr lang="en-US" b="1" dirty="0"/>
              <a:t>   </a:t>
            </a:r>
            <a:r>
              <a:rPr lang="en-US" b="1" dirty="0">
                <a:solidFill>
                  <a:schemeClr val="bg1"/>
                </a:solidFill>
              </a:rPr>
              <a:t>Karl Marx and Friedrich Engels, two radical thinkers from Germany, wrote </a:t>
            </a:r>
            <a:r>
              <a:rPr lang="en-US" b="1" i="1" dirty="0">
                <a:solidFill>
                  <a:srgbClr val="FF0066"/>
                </a:solidFill>
              </a:rPr>
              <a:t>The Communist Manifesto</a:t>
            </a:r>
            <a:r>
              <a:rPr lang="en-US" b="1" dirty="0">
                <a:solidFill>
                  <a:schemeClr val="bg1"/>
                </a:solidFill>
              </a:rPr>
              <a:t>, a 23-page pamphlet that eventually would trigger revolutions around the world</a:t>
            </a:r>
            <a:r>
              <a:rPr lang="en-US" sz="2400" b="1" dirty="0">
                <a:solidFill>
                  <a:schemeClr val="bg1"/>
                </a:solidFill>
              </a:rPr>
              <a:t>.</a:t>
            </a:r>
            <a:r>
              <a:rPr lang="en-US" b="1" dirty="0">
                <a:solidFill>
                  <a:schemeClr val="bg1"/>
                </a:solidFill>
              </a:rPr>
              <a:t>   </a:t>
            </a:r>
          </a:p>
        </p:txBody>
      </p:sp>
      <p:pic>
        <p:nvPicPr>
          <p:cNvPr id="74756" name="Picture 4" descr="communist-manifesto">
            <a:hlinkClick r:id="rId2"/>
          </p:cNvPr>
          <p:cNvPicPr>
            <a:picLocks noChangeAspect="1" noChangeArrowheads="1"/>
          </p:cNvPicPr>
          <p:nvPr/>
        </p:nvPicPr>
        <p:blipFill>
          <a:blip r:embed="rId3" cstate="print"/>
          <a:srcRect/>
          <a:stretch>
            <a:fillRect/>
          </a:stretch>
        </p:blipFill>
        <p:spPr bwMode="auto">
          <a:xfrm>
            <a:off x="7852109" y="3200400"/>
            <a:ext cx="834691" cy="1371600"/>
          </a:xfrm>
          <a:prstGeom prst="rect">
            <a:avLst/>
          </a:prstGeom>
          <a:noFill/>
        </p:spPr>
      </p:pic>
      <p:pic>
        <p:nvPicPr>
          <p:cNvPr id="74757" name="Picture 5" descr="marx">
            <a:hlinkClick r:id="rId4"/>
          </p:cNvPr>
          <p:cNvPicPr>
            <a:picLocks noChangeAspect="1" noChangeArrowheads="1"/>
          </p:cNvPicPr>
          <p:nvPr/>
        </p:nvPicPr>
        <p:blipFill>
          <a:blip r:embed="rId5" cstate="print"/>
          <a:srcRect/>
          <a:stretch>
            <a:fillRect/>
          </a:stretch>
        </p:blipFill>
        <p:spPr bwMode="auto">
          <a:xfrm>
            <a:off x="457200" y="457200"/>
            <a:ext cx="1069975" cy="1447800"/>
          </a:xfrm>
          <a:prstGeom prst="rect">
            <a:avLst/>
          </a:prstGeom>
          <a:noFill/>
        </p:spPr>
      </p:pic>
      <p:pic>
        <p:nvPicPr>
          <p:cNvPr id="74758" name="Picture 6" descr="Engels">
            <a:hlinkClick r:id="rId6"/>
          </p:cNvPr>
          <p:cNvPicPr>
            <a:picLocks noChangeAspect="1" noChangeArrowheads="1"/>
          </p:cNvPicPr>
          <p:nvPr/>
        </p:nvPicPr>
        <p:blipFill>
          <a:blip r:embed="rId7" cstate="print"/>
          <a:srcRect/>
          <a:stretch>
            <a:fillRect/>
          </a:stretch>
        </p:blipFill>
        <p:spPr bwMode="auto">
          <a:xfrm>
            <a:off x="7696200" y="457200"/>
            <a:ext cx="979488" cy="13716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 calcmode="lin" valueType="num">
                                      <p:cBhvr additive="base">
                                        <p:cTn id="7" dur="5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47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4755">
                                            <p:txEl>
                                              <p:pRg st="4" end="4"/>
                                            </p:txEl>
                                          </p:spTgt>
                                        </p:tgtEl>
                                        <p:attrNameLst>
                                          <p:attrName>style.visibility</p:attrName>
                                        </p:attrNameLst>
                                      </p:cBhvr>
                                      <p:to>
                                        <p:strVal val="visible"/>
                                      </p:to>
                                    </p:set>
                                    <p:anim calcmode="lin" valueType="num">
                                      <p:cBhvr additive="base">
                                        <p:cTn id="13" dur="500" fill="hold"/>
                                        <p:tgtEl>
                                          <p:spTgt spid="7475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7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26" name="Group 2"/>
          <p:cNvGraphicFramePr>
            <a:graphicFrameLocks noGrp="1"/>
          </p:cNvGraphicFramePr>
          <p:nvPr/>
        </p:nvGraphicFramePr>
        <p:xfrm>
          <a:off x="457200" y="914400"/>
          <a:ext cx="8153400" cy="4225925"/>
        </p:xfrm>
        <a:graphic>
          <a:graphicData uri="http://schemas.openxmlformats.org/drawingml/2006/table">
            <a:tbl>
              <a:tblPr/>
              <a:tblGrid>
                <a:gridCol w="2717800"/>
                <a:gridCol w="2717800"/>
                <a:gridCol w="2717800"/>
              </a:tblGrid>
              <a:tr h="990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sng" strike="noStrike" cap="none" normalizeH="0" baseline="0" smtClean="0">
                          <a:ln>
                            <a:noFill/>
                          </a:ln>
                          <a:solidFill>
                            <a:schemeClr val="bg1"/>
                          </a:solidFill>
                          <a:effectLst>
                            <a:outerShdw blurRad="38100" dist="38100" dir="2700000" algn="tl">
                              <a:srgbClr val="000000"/>
                            </a:outerShdw>
                          </a:effectLst>
                          <a:latin typeface="Garamond" pitchFamily="18" charset="0"/>
                        </a:rPr>
                        <a:t>Capitalism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sng" strike="noStrike" cap="none" normalizeH="0" baseline="0" smtClean="0">
                          <a:ln>
                            <a:noFill/>
                          </a:ln>
                          <a:solidFill>
                            <a:schemeClr val="bg1"/>
                          </a:solidFill>
                          <a:effectLst>
                            <a:outerShdw blurRad="38100" dist="38100" dir="2700000" algn="tl">
                              <a:srgbClr val="000000"/>
                            </a:outerShdw>
                          </a:effectLst>
                          <a:latin typeface="Garamond" pitchFamily="18" charset="0"/>
                        </a:rPr>
                        <a:t>Communism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Founder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Adam Smith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Karl Marx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60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Books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sng" strike="noStrike" cap="none" normalizeH="0" baseline="0" dirty="0" smtClean="0">
                          <a:ln>
                            <a:noFill/>
                          </a:ln>
                          <a:solidFill>
                            <a:schemeClr val="bg1"/>
                          </a:solidFill>
                          <a:effectLst>
                            <a:outerShdw blurRad="38100" dist="38100" dir="2700000" algn="tl">
                              <a:srgbClr val="000000"/>
                            </a:outerShdw>
                          </a:effectLst>
                          <a:latin typeface="Garamond" pitchFamily="18" charset="0"/>
                        </a:rPr>
                        <a:t>The Wealth of Nations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sng" strike="noStrike" cap="none" normalizeH="0" baseline="0" dirty="0" smtClean="0">
                          <a:ln>
                            <a:noFill/>
                          </a:ln>
                          <a:solidFill>
                            <a:schemeClr val="bg1"/>
                          </a:solidFill>
                          <a:effectLst>
                            <a:outerShdw blurRad="38100" dist="38100" dir="2700000" algn="tl">
                              <a:srgbClr val="000000"/>
                            </a:outerShdw>
                          </a:effectLst>
                          <a:latin typeface="Garamond" pitchFamily="18" charset="0"/>
                        </a:rPr>
                        <a:t>The Communist Manifesto</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sng" strike="noStrike" cap="none" normalizeH="0" baseline="0" dirty="0" smtClean="0">
                          <a:ln>
                            <a:noFill/>
                          </a:ln>
                          <a:solidFill>
                            <a:schemeClr val="bg1"/>
                          </a:solidFill>
                          <a:effectLst>
                            <a:outerShdw blurRad="38100" dist="38100" dir="2700000" algn="tl">
                              <a:srgbClr val="000000"/>
                            </a:outerShdw>
                          </a:effectLst>
                          <a:latin typeface="Garamond" pitchFamily="18" charset="0"/>
                        </a:rPr>
                        <a:t>Das </a:t>
                      </a:r>
                      <a:r>
                        <a:rPr kumimoji="0" lang="en-US" sz="2800" b="1" i="0" u="sng" strike="noStrike" cap="none" normalizeH="0" baseline="0" dirty="0" err="1" smtClean="0">
                          <a:ln>
                            <a:noFill/>
                          </a:ln>
                          <a:solidFill>
                            <a:schemeClr val="bg1"/>
                          </a:solidFill>
                          <a:effectLst>
                            <a:outerShdw blurRad="38100" dist="38100" dir="2700000" algn="tl">
                              <a:srgbClr val="000000"/>
                            </a:outerShdw>
                          </a:effectLst>
                          <a:latin typeface="Garamond" pitchFamily="18" charset="0"/>
                        </a:rPr>
                        <a:t>Kapital</a:t>
                      </a:r>
                      <a:endParaRPr kumimoji="0" lang="en-US" sz="2800" b="1" i="0" u="sng" strike="noStrike" cap="none" normalizeH="0" baseline="0" dirty="0" smtClean="0">
                        <a:ln>
                          <a:noFill/>
                        </a:ln>
                        <a:solidFill>
                          <a:schemeClr val="bg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850" name="Group 2"/>
          <p:cNvGraphicFramePr>
            <a:graphicFrameLocks noGrp="1"/>
          </p:cNvGraphicFramePr>
          <p:nvPr/>
        </p:nvGraphicFramePr>
        <p:xfrm>
          <a:off x="304800" y="685800"/>
          <a:ext cx="8534400" cy="5818188"/>
        </p:xfrm>
        <a:graphic>
          <a:graphicData uri="http://schemas.openxmlformats.org/drawingml/2006/table">
            <a:tbl>
              <a:tblPr/>
              <a:tblGrid>
                <a:gridCol w="2844800"/>
                <a:gridCol w="2844800"/>
                <a:gridCol w="2844800"/>
              </a:tblGrid>
              <a:tr h="838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bg1"/>
                          </a:solidFill>
                          <a:effectLst>
                            <a:outerShdw blurRad="38100" dist="38100" dir="2700000" algn="tl">
                              <a:srgbClr val="000000"/>
                            </a:outerShdw>
                          </a:effectLst>
                          <a:latin typeface="Garamond" pitchFamily="18" charset="0"/>
                        </a:rPr>
                        <a:t>Capitalism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bg1"/>
                          </a:solidFill>
                          <a:effectLst>
                            <a:outerShdw blurRad="38100" dist="38100" dir="2700000" algn="tl">
                              <a:srgbClr val="000000"/>
                            </a:outerShdw>
                          </a:effectLst>
                          <a:latin typeface="Garamond" pitchFamily="18" charset="0"/>
                        </a:rPr>
                        <a:t>Communism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799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View of Government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bg1"/>
                          </a:solidFill>
                          <a:effectLst>
                            <a:outerShdw blurRad="38100" dist="38100" dir="2700000" algn="tl">
                              <a:srgbClr val="000000"/>
                            </a:outerShdw>
                          </a:effectLst>
                          <a:latin typeface="Garamond" pitchFamily="18" charset="0"/>
                        </a:rPr>
                        <a:t>Government should not interfere with economy: </a:t>
                      </a:r>
                      <a:r>
                        <a:rPr kumimoji="0" lang="en-US" sz="2800" b="1" i="1" u="none" strike="noStrike" cap="none" normalizeH="0" baseline="0" smtClean="0">
                          <a:ln>
                            <a:noFill/>
                          </a:ln>
                          <a:solidFill>
                            <a:schemeClr val="bg1"/>
                          </a:solidFill>
                          <a:effectLst>
                            <a:outerShdw blurRad="38100" dist="38100" dir="2700000" algn="tl">
                              <a:srgbClr val="000000"/>
                            </a:outerShdw>
                          </a:effectLst>
                          <a:latin typeface="Garamond" pitchFamily="18" charset="0"/>
                        </a:rPr>
                        <a:t>laissez-faire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Everything is owned by the government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Government closely regulates the economy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874" name="Group 2"/>
          <p:cNvGraphicFramePr>
            <a:graphicFrameLocks noGrp="1"/>
          </p:cNvGraphicFramePr>
          <p:nvPr/>
        </p:nvGraphicFramePr>
        <p:xfrm>
          <a:off x="304800" y="304800"/>
          <a:ext cx="8382000" cy="5867400"/>
        </p:xfrm>
        <a:graphic>
          <a:graphicData uri="http://schemas.openxmlformats.org/drawingml/2006/table">
            <a:tbl>
              <a:tblPr/>
              <a:tblGrid>
                <a:gridCol w="2794000"/>
                <a:gridCol w="2844800"/>
                <a:gridCol w="2743200"/>
              </a:tblGrid>
              <a:tr h="5867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View of people: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bg1"/>
                          </a:solidFill>
                          <a:effectLst>
                            <a:outerShdw blurRad="38100" dist="38100" dir="2700000" algn="tl">
                              <a:srgbClr val="000000"/>
                            </a:outerShdw>
                          </a:effectLst>
                          <a:latin typeface="Garamond" pitchFamily="18" charset="0"/>
                        </a:rPr>
                        <a:t>People become wealthy because they offer a good or service that people want to buy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People should cooperate to achieve success, no competition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Everyone should have an equal share of the wealth/property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898" name="Group 2"/>
          <p:cNvGraphicFramePr>
            <a:graphicFrameLocks noGrp="1"/>
          </p:cNvGraphicFramePr>
          <p:nvPr/>
        </p:nvGraphicFramePr>
        <p:xfrm>
          <a:off x="304800" y="304800"/>
          <a:ext cx="8610600" cy="6172200"/>
        </p:xfrm>
        <a:graphic>
          <a:graphicData uri="http://schemas.openxmlformats.org/drawingml/2006/table">
            <a:tbl>
              <a:tblPr/>
              <a:tblGrid>
                <a:gridCol w="2870200"/>
                <a:gridCol w="2870200"/>
                <a:gridCol w="2870200"/>
              </a:tblGrid>
              <a:tr h="6172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How to improve social conditions?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bg1"/>
                          </a:solidFill>
                          <a:effectLst>
                            <a:outerShdw blurRad="38100" dist="38100" dir="2700000" algn="tl">
                              <a:srgbClr val="000000"/>
                            </a:outerShdw>
                          </a:effectLst>
                          <a:latin typeface="Garamond" pitchFamily="18" charset="0"/>
                        </a:rPr>
                        <a:t>If people work hard enough, they can lift themselves out of poverty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Garamond" pitchFamily="18" charset="0"/>
                        </a:rPr>
                        <a:t>Government ownership of the economy will end hunger, poverty, and slave-like working conditions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494</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Rise of the Industrial “Class” and a New Way of Thinking </vt:lpstr>
      <vt:lpstr>The Rise of the Industrial “Class” and a New Way of Thinking </vt:lpstr>
      <vt:lpstr>Adam Smith, Wealth of Nations</vt:lpstr>
      <vt:lpstr>While Adam Smith believed that free market capitalism would lead to better opportunities for everyone, a man named Karl Marx disagreed entirely.</vt:lpstr>
      <vt:lpstr>Karl Marx &amp; Friedrich Engels,   The Communist Manifesto</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the Industrial “Class” and a New Way of Thinking </dc:title>
  <dc:creator>Charles</dc:creator>
  <cp:lastModifiedBy>Charles</cp:lastModifiedBy>
  <cp:revision>5</cp:revision>
  <dcterms:created xsi:type="dcterms:W3CDTF">2013-01-28T19:09:00Z</dcterms:created>
  <dcterms:modified xsi:type="dcterms:W3CDTF">2013-07-16T19:20:23Z</dcterms:modified>
</cp:coreProperties>
</file>