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7" r:id="rId4"/>
    <p:sldId id="260" r:id="rId5"/>
    <p:sldId id="261" r:id="rId6"/>
    <p:sldId id="262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EEE15-C00B-4320-91BA-D3BE59293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B4FA9-9020-4C19-A116-F5F11A70A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E42D-814A-4E36-9060-76908A3E2693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9BA3-5F48-4F0B-B3CD-4502916CB8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VHS PPT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AMENDMENTS 11-14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66800"/>
            <a:ext cx="4191000" cy="3657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Amendments 11 – </a:t>
            </a:r>
            <a:r>
              <a:rPr lang="en-US" b="1" dirty="0" smtClean="0">
                <a:solidFill>
                  <a:schemeClr val="bg1"/>
                </a:solidFill>
              </a:rPr>
              <a:t>27 </a:t>
            </a:r>
            <a:r>
              <a:rPr lang="en-US" b="1" dirty="0" smtClean="0">
                <a:solidFill>
                  <a:schemeClr val="bg1"/>
                </a:solidFill>
              </a:rPr>
              <a:t>were added from 1795 to 1992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Amendments reflect the elastic quality of the Constitution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Amendments reinforce the ways the Constitution meets the changing needs of society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78852" name="Picture 6" descr="change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4343400" cy="4810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251700" cy="1600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AMENDMENT 11: LAWSUITS AGAINST STATES- 1795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419600" cy="3657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Article 3, Section 2 of the Constitution modified by Congress: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Judicial power does </a:t>
            </a:r>
            <a:r>
              <a:rPr lang="en-US" b="1" i="1" dirty="0" smtClean="0">
                <a:solidFill>
                  <a:schemeClr val="bg1"/>
                </a:solidFill>
              </a:rPr>
              <a:t>not </a:t>
            </a:r>
            <a:r>
              <a:rPr lang="en-US" b="1" dirty="0" smtClean="0">
                <a:solidFill>
                  <a:schemeClr val="bg1"/>
                </a:solidFill>
              </a:rPr>
              <a:t>extend to any lawsuit prosecuted against the U.S. by citizens of another state or foreign country</a:t>
            </a:r>
          </a:p>
        </p:txBody>
      </p:sp>
      <p:pic>
        <p:nvPicPr>
          <p:cNvPr id="79876" name="Picture 6" descr="gav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76400"/>
            <a:ext cx="3429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396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</a:rPr>
              <a:t>Federal </a:t>
            </a:r>
            <a:r>
              <a:rPr lang="en-US" sz="2800" b="1" dirty="0">
                <a:solidFill>
                  <a:schemeClr val="bg1"/>
                </a:solidFill>
              </a:rPr>
              <a:t>courts </a:t>
            </a:r>
            <a:r>
              <a:rPr lang="en-US" sz="2800" b="1" dirty="0" smtClean="0">
                <a:solidFill>
                  <a:schemeClr val="bg1"/>
                </a:solidFill>
              </a:rPr>
              <a:t>have </a:t>
            </a:r>
            <a:r>
              <a:rPr lang="en-US" sz="2800" b="1" dirty="0">
                <a:solidFill>
                  <a:schemeClr val="bg1"/>
                </a:solidFill>
              </a:rPr>
              <a:t>the authority to hear cases in law and equity brought by private citizens against </a:t>
            </a:r>
            <a:r>
              <a:rPr lang="en-US" sz="2800" b="1" dirty="0" smtClean="0">
                <a:solidFill>
                  <a:schemeClr val="bg1"/>
                </a:solidFill>
              </a:rPr>
              <a:t>states.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States do not enjoy</a:t>
            </a:r>
            <a:r>
              <a:rPr lang="en-US" sz="2800" b="1" dirty="0">
                <a:solidFill>
                  <a:schemeClr val="bg1"/>
                </a:solidFill>
              </a:rPr>
              <a:t> sovereign immunity from suits made by citizens of other states in federal court.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457200"/>
            <a:ext cx="72517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AMENDMENT 11: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other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words…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unc.edu/~unclng/11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603" y="1905000"/>
            <a:ext cx="414479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70700" cy="1295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AMENDMENT 12: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ELECTION OF EXECUTIVES - 1804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7800"/>
            <a:ext cx="4267200" cy="4343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Portion of Article 2, Section 1 modified by Congress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This Amendment prevents a repeat of the Election of 1800 –When a tie forced 36 votes by the House to establish Jefferson as President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It calls for the Electors to vote for both a President and Vice President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80900" name="Picture 6" descr="elec18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69720"/>
            <a:ext cx="3962400" cy="45567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870700" cy="1371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AMENDMENT 13: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SLAVERY ABOLISHED - 1865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419600" cy="47244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 portion of Article 4, Section 2 modified by Congress 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“Neither slavery nor involuntary servitude shall exist within the United States, or any place subject to their jurisdiction”</a:t>
            </a:r>
          </a:p>
        </p:txBody>
      </p:sp>
      <p:pic>
        <p:nvPicPr>
          <p:cNvPr id="81924" name="Picture 12" descr="emancip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447800"/>
            <a:ext cx="35814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AMENDMENT 14: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CIVIL RIGHTS - 1868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828800"/>
            <a:ext cx="4495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Article 1, Section 2 was modified by Congress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Rights extend to all persons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House of Reps apportioned counting whole persons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No person can hold office who has supported rebellions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Public debt realized due to lost slaves are not valid  </a:t>
            </a:r>
          </a:p>
        </p:txBody>
      </p:sp>
      <p:pic>
        <p:nvPicPr>
          <p:cNvPr id="82948" name="Picture 6" descr="14th amend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3810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381000"/>
            <a:ext cx="68707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AMENDMENT 14: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other words…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240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Four principles were asserted in the text of the 14th amendment. They were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State </a:t>
            </a:r>
            <a:r>
              <a:rPr lang="en-US" sz="2400" b="1" dirty="0">
                <a:solidFill>
                  <a:schemeClr val="bg1"/>
                </a:solidFill>
              </a:rPr>
              <a:t>and federal citizenship for all persons regardless of race both born or naturalized in the United States was </a:t>
            </a:r>
            <a:r>
              <a:rPr lang="en-US" sz="2400" b="1" dirty="0" smtClean="0">
                <a:solidFill>
                  <a:schemeClr val="bg1"/>
                </a:solidFill>
              </a:rPr>
              <a:t>reaffirmed.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No </a:t>
            </a:r>
            <a:r>
              <a:rPr lang="en-US" sz="2400" b="1" dirty="0">
                <a:solidFill>
                  <a:schemeClr val="bg1"/>
                </a:solidFill>
              </a:rPr>
              <a:t>state would be allowed to abridge the "privileges and immunities" of </a:t>
            </a:r>
            <a:r>
              <a:rPr lang="en-US" sz="2400" b="1" dirty="0" smtClean="0">
                <a:solidFill>
                  <a:schemeClr val="bg1"/>
                </a:solidFill>
              </a:rPr>
              <a:t>citizens.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</a:t>
            </a:r>
            <a:r>
              <a:rPr lang="en-US" sz="2400" b="1" dirty="0" smtClean="0">
                <a:solidFill>
                  <a:schemeClr val="bg1"/>
                </a:solidFill>
              </a:rPr>
              <a:t>o </a:t>
            </a:r>
            <a:r>
              <a:rPr lang="en-US" sz="2400" b="1" dirty="0">
                <a:solidFill>
                  <a:schemeClr val="bg1"/>
                </a:solidFill>
              </a:rPr>
              <a:t>person was allowed to be deprived of life, </a:t>
            </a:r>
            <a:r>
              <a:rPr lang="en-US" sz="2400" b="1" dirty="0" err="1">
                <a:solidFill>
                  <a:schemeClr val="bg1"/>
                </a:solidFill>
              </a:rPr>
              <a:t>liberty,or</a:t>
            </a:r>
            <a:r>
              <a:rPr lang="en-US" sz="2400" b="1" dirty="0">
                <a:solidFill>
                  <a:schemeClr val="bg1"/>
                </a:solidFill>
              </a:rPr>
              <a:t> property without </a:t>
            </a:r>
            <a:r>
              <a:rPr lang="en-US" sz="2400" b="1" dirty="0" smtClean="0">
                <a:solidFill>
                  <a:schemeClr val="bg1"/>
                </a:solidFill>
              </a:rPr>
              <a:t>“due </a:t>
            </a:r>
            <a:r>
              <a:rPr lang="en-US" sz="2400" b="1" dirty="0">
                <a:solidFill>
                  <a:schemeClr val="bg1"/>
                </a:solidFill>
              </a:rPr>
              <a:t>process of law</a:t>
            </a:r>
            <a:r>
              <a:rPr lang="en-US" sz="2400" b="1" dirty="0" smtClean="0">
                <a:solidFill>
                  <a:schemeClr val="bg1"/>
                </a:solidFill>
              </a:rPr>
              <a:t>.”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No </a:t>
            </a:r>
            <a:r>
              <a:rPr lang="en-US" sz="2400" b="1" dirty="0">
                <a:solidFill>
                  <a:schemeClr val="bg1"/>
                </a:solidFill>
              </a:rPr>
              <a:t>person could be denied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"</a:t>
            </a:r>
            <a:r>
              <a:rPr lang="en-US" sz="2400" b="1" dirty="0">
                <a:solidFill>
                  <a:schemeClr val="bg1"/>
                </a:solidFill>
              </a:rPr>
              <a:t>equal protection of the laws."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3622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FFC000"/>
                </a:solidFill>
              </a:rPr>
              <a:t>QUESTIONS???</a:t>
            </a:r>
            <a:endParaRPr lang="en-US" sz="80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298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AMENDMENTS 11-14 </vt:lpstr>
      <vt:lpstr>AMENDMENT 11: LAWSUITS AGAINST STATES- 1795</vt:lpstr>
      <vt:lpstr>Slide 3</vt:lpstr>
      <vt:lpstr>AMENDMENT 12:  ELECTION OF EXECUTIVES - 1804</vt:lpstr>
      <vt:lpstr>AMENDMENT 13:  SLAVERY ABOLISHED - 1865</vt:lpstr>
      <vt:lpstr>AMENDMENT 14:  CIVIL RIGHTS - 1868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7</cp:revision>
  <dcterms:created xsi:type="dcterms:W3CDTF">2013-06-07T17:25:47Z</dcterms:created>
  <dcterms:modified xsi:type="dcterms:W3CDTF">2013-06-07T20:42:36Z</dcterms:modified>
</cp:coreProperties>
</file>