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65" r:id="rId20"/>
    <p:sldId id="266" r:id="rId21"/>
    <p:sldId id="267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HS 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72" y="436602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12700">
                  <a:solidFill>
                    <a:srgbClr val="00B050"/>
                  </a:solidFill>
                </a:ln>
                <a:solidFill>
                  <a:srgbClr val="FFCC00"/>
                </a:solidFill>
              </a:rPr>
              <a:t>The Legislative Branch</a:t>
            </a:r>
            <a:endParaRPr lang="en-US" sz="6600" dirty="0">
              <a:ln w="12700">
                <a:solidFill>
                  <a:srgbClr val="00B050"/>
                </a:solidFill>
              </a:ln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57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00B050"/>
                  </a:solidFill>
                </a:ln>
                <a:solidFill>
                  <a:srgbClr val="FFCC00"/>
                </a:solidFill>
              </a:rPr>
              <a:t>How a Bill becomes a law</a:t>
            </a:r>
            <a:endParaRPr lang="en-US" sz="4400" b="1" dirty="0">
              <a:ln w="12700">
                <a:solidFill>
                  <a:srgbClr val="00B050"/>
                </a:solidFill>
              </a:ln>
              <a:solidFill>
                <a:srgbClr val="FFCC00"/>
              </a:solidFill>
            </a:endParaRPr>
          </a:p>
        </p:txBody>
      </p:sp>
      <p:pic>
        <p:nvPicPr>
          <p:cNvPr id="6146" name="Picture 2" descr="https://encrypted-tbn1.gstatic.com/images?q=tbn:ANd9GcT6faK29T1Nf1IZMmsIxcKX2D1fxhuPkess4mzcYHrAgVZGYmlV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15240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590800"/>
            <a:ext cx="464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Discuss This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As a group.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20574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971800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Give your Bill an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Identifier 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(ex. HR1 or S1)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25908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2057400"/>
            <a:ext cx="464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What Committee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would hear this Bill in Congress?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30480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905000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Let’s Take a Vote!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35052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2209800"/>
            <a:ext cx="464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Let’s Take a Vote!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And Again!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41148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514600"/>
            <a:ext cx="464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Let’s Take a Vote!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Almost There!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44958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2362200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Did your Bill get signed in Law?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48006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2362200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Our new Law is called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______________!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4495800" y="5105400"/>
            <a:ext cx="3962400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23622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Who is going to enforce this new Law?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pic>
        <p:nvPicPr>
          <p:cNvPr id="3" name="Picture 2" descr="Graphic Organizer for Student 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5" y="1524000"/>
            <a:ext cx="3415146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21336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Let’s see how it went!!!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50825" y="224631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How does a Bill become a law?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80999" y="1092994"/>
            <a:ext cx="838200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600" u="sng" dirty="0" smtClean="0">
                <a:solidFill>
                  <a:srgbClr val="FFFF00"/>
                </a:solidFill>
              </a:rPr>
              <a:t>Bills</a:t>
            </a:r>
            <a:r>
              <a:rPr lang="en-US" sz="3600" dirty="0" smtClean="0">
                <a:solidFill>
                  <a:srgbClr val="FFFF00"/>
                </a:solidFill>
              </a:rPr>
              <a:t>- </a:t>
            </a:r>
            <a:r>
              <a:rPr lang="en-US" sz="3600" i="1" dirty="0" smtClean="0">
                <a:solidFill>
                  <a:srgbClr val="FFFF00"/>
                </a:solidFill>
              </a:rPr>
              <a:t>proposed laws, or drafts of laws presented to the House or Senate for enactment.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Two types:</a:t>
            </a:r>
          </a:p>
          <a:p>
            <a:pPr lvl="1" eaLnBrk="1" hangingPunct="1"/>
            <a:r>
              <a:rPr lang="en-US" sz="3600" u="sng" dirty="0" smtClean="0">
                <a:solidFill>
                  <a:srgbClr val="FFFF00"/>
                </a:solidFill>
              </a:rPr>
              <a:t>Public</a:t>
            </a:r>
            <a:r>
              <a:rPr lang="en-US" sz="3600" dirty="0" smtClean="0">
                <a:solidFill>
                  <a:srgbClr val="FFFF00"/>
                </a:solidFill>
              </a:rPr>
              <a:t>- </a:t>
            </a:r>
            <a:r>
              <a:rPr lang="en-US" sz="3600" i="1" dirty="0" smtClean="0">
                <a:solidFill>
                  <a:srgbClr val="FFFF00"/>
                </a:solidFill>
              </a:rPr>
              <a:t>measure applying to the nation as a whole- (tax bills)</a:t>
            </a:r>
          </a:p>
          <a:p>
            <a:pPr lvl="1" eaLnBrk="1" hangingPunct="1"/>
            <a:r>
              <a:rPr lang="en-US" sz="3600" i="1" u="sng" dirty="0" smtClean="0">
                <a:solidFill>
                  <a:srgbClr val="FFFF00"/>
                </a:solidFill>
              </a:rPr>
              <a:t>Private</a:t>
            </a:r>
            <a:r>
              <a:rPr lang="en-US" sz="3600" i="1" dirty="0" smtClean="0">
                <a:solidFill>
                  <a:srgbClr val="FFFF00"/>
                </a:solidFill>
              </a:rPr>
              <a:t>-only apply to certain persons or places rather than to the nation generally. </a:t>
            </a:r>
          </a:p>
          <a:p>
            <a:pPr eaLnBrk="1" hangingPunct="1"/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What are the challenges Congressperson’s face when trying to pass a law?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How many Bills does Congress write every year?</a:t>
            </a:r>
          </a:p>
          <a:p>
            <a:pPr algn="ctr"/>
            <a:endParaRPr lang="en-US" sz="5400" dirty="0" smtClean="0">
              <a:solidFill>
                <a:srgbClr val="FFFF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How many pass?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Is every Bill in Congress Controversial?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Let’s Discuss what we learned!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76237" y="130175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How does a Bill become a law?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76236" y="860425"/>
            <a:ext cx="83915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Only members may introduce bills to the house.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The clerk of the house numbers each bill and gives it a short title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The bill is referred to a standing committee, where most bills die.</a:t>
            </a:r>
          </a:p>
          <a:p>
            <a:pPr eaLnBrk="1" hangingPunct="1"/>
            <a:r>
              <a:rPr lang="en-US" sz="3600" u="sng" dirty="0" smtClean="0">
                <a:solidFill>
                  <a:srgbClr val="FFFF00"/>
                </a:solidFill>
              </a:rPr>
              <a:t>Discharge petition</a:t>
            </a:r>
            <a:r>
              <a:rPr lang="en-US" sz="3600" dirty="0" smtClean="0">
                <a:solidFill>
                  <a:srgbClr val="FFFF00"/>
                </a:solidFill>
              </a:rPr>
              <a:t>: enables members to force a bill that has been in committee 30 days. </a:t>
            </a: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9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50825" y="224631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How does a Bill become a law?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81000" y="1092994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Subcommittees</a:t>
            </a:r>
            <a:r>
              <a:rPr lang="en-US" sz="3400" i="1" dirty="0" smtClean="0">
                <a:solidFill>
                  <a:srgbClr val="FFFF00"/>
                </a:solidFill>
              </a:rPr>
              <a:t>: divisions of existing committees, holds public hearings or may take a junket, or trip to an area affected by a measure.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Committee’s choices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“do pass”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Pigeonhole: refuse to report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Support with unfavorable recommendation.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Report a committee bill </a:t>
            </a:r>
          </a:p>
        </p:txBody>
      </p:sp>
    </p:spTree>
    <p:extLst>
      <p:ext uri="{BB962C8B-B14F-4D97-AF65-F5344CB8AC3E}">
        <p14:creationId xmlns="" xmlns:p14="http://schemas.microsoft.com/office/powerpoint/2010/main" val="25698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50825" y="224631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How does a Bill become a law?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81000" y="1072068"/>
            <a:ext cx="8382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The House Debates the bill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The House votes on the bill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Amendments can be added during this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Voting is now electronic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Same process in the Senate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If versions are the same it goes to the president.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rgbClr val="FFFF00"/>
                </a:solidFill>
              </a:rPr>
              <a:t>If versions are different it goes to a conference committee.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4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80999" y="1066800"/>
            <a:ext cx="838200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Filibuster: </a:t>
            </a:r>
            <a:r>
              <a:rPr lang="en-US" sz="3600" i="1" dirty="0" smtClean="0">
                <a:solidFill>
                  <a:srgbClr val="FFFF00"/>
                </a:solidFill>
              </a:rPr>
              <a:t>an attempt to “talk a bill to death.” in the senate.</a:t>
            </a: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Record: </a:t>
            </a:r>
            <a:r>
              <a:rPr lang="en-US" sz="3600" i="1" dirty="0" smtClean="0">
                <a:solidFill>
                  <a:srgbClr val="FFFF00"/>
                </a:solidFill>
              </a:rPr>
              <a:t>Senator Strom Thurmond: held the floor for 24 hours in an attempt to kill the Civil Rights Act of 1957. </a:t>
            </a:r>
          </a:p>
        </p:txBody>
      </p:sp>
      <p:pic>
        <p:nvPicPr>
          <p:cNvPr id="3" name="Picture 2" descr="Filib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1" y="4038600"/>
            <a:ext cx="2971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50825" y="224631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THE FILIBUSTER</a:t>
            </a:r>
          </a:p>
        </p:txBody>
      </p:sp>
    </p:spTree>
    <p:extLst>
      <p:ext uri="{BB962C8B-B14F-4D97-AF65-F5344CB8AC3E}">
        <p14:creationId xmlns="" xmlns:p14="http://schemas.microsoft.com/office/powerpoint/2010/main" val="2607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STUDENT CONGRESS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It’s your turn!!!  As a class we will Write a Bill and track it through all of the steps needed in order to become the law.  Are you ready?</a:t>
            </a:r>
          </a:p>
        </p:txBody>
      </p:sp>
      <p:pic>
        <p:nvPicPr>
          <p:cNvPr id="10242" name="Picture 2" descr="https://encrypted-tbn3.gstatic.com/images?q=tbn:ANd9GcRvPDQXMggzFVS1-dWUZz-1XVlHgjtENNrwTE39JNifxgM8DGQtN_IsLT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95800"/>
            <a:ext cx="2438400" cy="1892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81000" y="381000"/>
            <a:ext cx="838200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</a:pPr>
            <a:endParaRPr lang="en-US" sz="5400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CONGRATULATIONS!!!</a:t>
            </a:r>
          </a:p>
          <a:p>
            <a:pPr algn="ctr" eaLnBrk="1" hangingPunct="1">
              <a:buNone/>
            </a:pPr>
            <a:endParaRPr lang="en-US" sz="5000" i="1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endParaRPr lang="en-US" sz="2400" i="1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endParaRPr lang="en-US" sz="2400" i="1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endParaRPr lang="en-US" sz="1800" i="1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en-US" sz="5000" i="1" dirty="0" smtClean="0">
                <a:solidFill>
                  <a:srgbClr val="FFFF00"/>
                </a:solidFill>
              </a:rPr>
              <a:t>Everyone is class is now an elected member of Congress.</a:t>
            </a:r>
          </a:p>
          <a:p>
            <a:pPr algn="ctr" eaLnBrk="1" hangingPunct="1">
              <a:buNone/>
            </a:pPr>
            <a:endParaRPr lang="en-US" sz="4800" i="1" dirty="0" smtClean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endParaRPr lang="en-US" sz="3600" i="1" dirty="0" smtClean="0">
              <a:solidFill>
                <a:srgbClr val="FFFF00"/>
              </a:solidFill>
            </a:endParaRPr>
          </a:p>
        </p:txBody>
      </p:sp>
      <p:pic>
        <p:nvPicPr>
          <p:cNvPr id="9218" name="Picture 2" descr="https://encrypted-tbn3.gstatic.com/images?q=tbn:ANd9GcTkweysh09OcPKxMCQFfwP4FoY0AV1-tF2CIldKOGe_5O5rnWd5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362200" cy="23622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1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DAY ONE: </a:t>
            </a:r>
          </a:p>
          <a:p>
            <a:pPr algn="ctr" eaLnBrk="1" hangingPunct="1">
              <a:buNone/>
            </a:pPr>
            <a:endParaRPr lang="en-US" sz="4800" i="1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endParaRPr lang="en-US" sz="3600" i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1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DAY ONE: </a:t>
            </a:r>
          </a:p>
          <a:p>
            <a:pPr algn="ctr" eaLnBrk="1" hangingPunct="1">
              <a:buNone/>
            </a:pPr>
            <a:endParaRPr lang="en-US" sz="4800" i="1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endParaRPr lang="en-US" sz="3600" i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Your teacher will assign you into ‘Sub-Committees’, where you will work together to draft a bill on an issue that is important to you.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513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21</cp:revision>
  <dcterms:created xsi:type="dcterms:W3CDTF">2012-09-25T22:06:40Z</dcterms:created>
  <dcterms:modified xsi:type="dcterms:W3CDTF">2013-06-10T17:03:32Z</dcterms:modified>
</cp:coreProperties>
</file>