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7A6BD-83BA-4108-91C7-D03FFC7EAE9B}"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14514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7A6BD-83BA-4108-91C7-D03FFC7EAE9B}"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122795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7A6BD-83BA-4108-91C7-D03FFC7EAE9B}"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166699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7A6BD-83BA-4108-91C7-D03FFC7EAE9B}"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155037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7A6BD-83BA-4108-91C7-D03FFC7EAE9B}" type="datetimeFigureOut">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3633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47A6BD-83BA-4108-91C7-D03FFC7EAE9B}" type="datetimeFigureOut">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26369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47A6BD-83BA-4108-91C7-D03FFC7EAE9B}" type="datetimeFigureOut">
              <a:rPr lang="en-US" smtClean="0"/>
              <a:t>6/11/2013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73140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47A6BD-83BA-4108-91C7-D03FFC7EAE9B}" type="datetimeFigureOut">
              <a:rPr lang="en-US" smtClean="0"/>
              <a:t>6/11/2013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417129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7A6BD-83BA-4108-91C7-D03FFC7EAE9B}" type="datetimeFigureOut">
              <a:rPr lang="en-US" smtClean="0"/>
              <a:t>6/11/2013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1543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7A6BD-83BA-4108-91C7-D03FFC7EAE9B}" type="datetimeFigureOut">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97845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7A6BD-83BA-4108-91C7-D03FFC7EAE9B}" type="datetimeFigureOut">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3BB4E-73EA-4BA7-849F-E51D59F7D1B4}" type="slidenum">
              <a:rPr lang="en-US" smtClean="0"/>
              <a:t>‹#›</a:t>
            </a:fld>
            <a:endParaRPr lang="en-US"/>
          </a:p>
        </p:txBody>
      </p:sp>
    </p:spTree>
    <p:extLst>
      <p:ext uri="{BB962C8B-B14F-4D97-AF65-F5344CB8AC3E}">
        <p14:creationId xmlns:p14="http://schemas.microsoft.com/office/powerpoint/2010/main" val="17928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7A6BD-83BA-4108-91C7-D03FFC7EAE9B}" type="datetimeFigureOut">
              <a:rPr lang="en-US" smtClean="0"/>
              <a:t>6/11/2013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3BB4E-73EA-4BA7-849F-E51D59F7D1B4}"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9118600" cy="6858000"/>
          </a:xfrm>
          <a:prstGeom prst="rect">
            <a:avLst/>
          </a:prstGeom>
        </p:spPr>
      </p:pic>
    </p:spTree>
    <p:extLst>
      <p:ext uri="{BB962C8B-B14F-4D97-AF65-F5344CB8AC3E}">
        <p14:creationId xmlns:p14="http://schemas.microsoft.com/office/powerpoint/2010/main" val="638507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438400"/>
            <a:ext cx="8305800" cy="1107996"/>
          </a:xfrm>
          <a:prstGeom prst="rect">
            <a:avLst/>
          </a:prstGeom>
        </p:spPr>
        <p:txBody>
          <a:bodyPr wrap="square">
            <a:spAutoFit/>
          </a:bodyPr>
          <a:lstStyle/>
          <a:p>
            <a:pPr algn="ctr"/>
            <a:r>
              <a:rPr lang="en-US" sz="6600" b="1" cap="all" dirty="0">
                <a:solidFill>
                  <a:srgbClr val="FF0000"/>
                </a:solidFill>
              </a:rPr>
              <a:t>FEDERAL </a:t>
            </a:r>
            <a:r>
              <a:rPr lang="en-US" sz="6600" b="1" cap="all" dirty="0" smtClean="0">
                <a:solidFill>
                  <a:srgbClr val="FF0000"/>
                </a:solidFill>
              </a:rPr>
              <a:t>BUDGET </a:t>
            </a:r>
            <a:r>
              <a:rPr lang="en-US" sz="6600" b="1" cap="all" dirty="0">
                <a:solidFill>
                  <a:srgbClr val="FF0000"/>
                </a:solidFill>
              </a:rPr>
              <a:t>101</a:t>
            </a:r>
          </a:p>
        </p:txBody>
      </p:sp>
    </p:spTree>
    <p:extLst>
      <p:ext uri="{BB962C8B-B14F-4D97-AF65-F5344CB8AC3E}">
        <p14:creationId xmlns:p14="http://schemas.microsoft.com/office/powerpoint/2010/main" val="115194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noAutofit/>
          </a:bodyPr>
          <a:lstStyle/>
          <a:p>
            <a:r>
              <a:rPr lang="en-US" sz="5400" b="1" dirty="0" smtClean="0">
                <a:solidFill>
                  <a:srgbClr val="FF0000"/>
                </a:solidFill>
              </a:rPr>
              <a:t>Let’s Look at our W2 and see where the money goes!</a:t>
            </a:r>
            <a:endParaRPr lang="en-US" sz="5400" b="1" dirty="0">
              <a:solidFill>
                <a:srgbClr val="FF0000"/>
              </a:solidFill>
            </a:endParaRPr>
          </a:p>
        </p:txBody>
      </p:sp>
    </p:spTree>
    <p:extLst>
      <p:ext uri="{BB962C8B-B14F-4D97-AF65-F5344CB8AC3E}">
        <p14:creationId xmlns:p14="http://schemas.microsoft.com/office/powerpoint/2010/main" val="283176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normAutofit fontScale="90000"/>
          </a:bodyPr>
          <a:lstStyle/>
          <a:p>
            <a:r>
              <a:rPr lang="en-US" b="1" dirty="0" smtClean="0">
                <a:solidFill>
                  <a:srgbClr val="FF0000"/>
                </a:solidFill>
              </a:rPr>
              <a:t>First Step:</a:t>
            </a:r>
            <a:br>
              <a:rPr lang="en-US" b="1" dirty="0" smtClean="0">
                <a:solidFill>
                  <a:srgbClr val="FF0000"/>
                </a:solidFill>
              </a:rPr>
            </a:br>
            <a:r>
              <a:rPr lang="en-US" b="1" dirty="0" smtClean="0">
                <a:solidFill>
                  <a:srgbClr val="FF0000"/>
                </a:solidFill>
              </a:rPr>
              <a:t>Using the list below, put in order of importance to you</a:t>
            </a:r>
            <a:endParaRPr lang="en-US"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55810880"/>
              </p:ext>
            </p:extLst>
          </p:nvPr>
        </p:nvGraphicFramePr>
        <p:xfrm>
          <a:off x="2057400" y="2209800"/>
          <a:ext cx="3124200" cy="3848100"/>
        </p:xfrm>
        <a:graphic>
          <a:graphicData uri="http://schemas.openxmlformats.org/drawingml/2006/table">
            <a:tbl>
              <a:tblPr>
                <a:tableStyleId>{5C22544A-7EE6-4342-B048-85BDC9FD1C3A}</a:tableStyleId>
              </a:tblPr>
              <a:tblGrid>
                <a:gridCol w="3124200"/>
              </a:tblGrid>
              <a:tr h="390525">
                <a:tc>
                  <a:txBody>
                    <a:bodyPr/>
                    <a:lstStyle/>
                    <a:p>
                      <a:pPr algn="l" fontAlgn="b"/>
                      <a:r>
                        <a:rPr lang="en-US" sz="2000" u="none" strike="noStrike" dirty="0">
                          <a:effectLst/>
                        </a:rPr>
                        <a:t>Military</a:t>
                      </a:r>
                      <a:endParaRPr lang="en-US" sz="2000" b="0" i="0" u="none" strike="noStrike" dirty="0">
                        <a:solidFill>
                          <a:srgbClr val="000000"/>
                        </a:solidFill>
                        <a:effectLst/>
                        <a:latin typeface="Calibri"/>
                      </a:endParaRPr>
                    </a:p>
                  </a:txBody>
                  <a:tcPr marL="9525" marR="9525" marT="9525" marB="0" anchor="b"/>
                </a:tc>
              </a:tr>
              <a:tr h="209550">
                <a:tc>
                  <a:txBody>
                    <a:bodyPr/>
                    <a:lstStyle/>
                    <a:p>
                      <a:pPr algn="l" fontAlgn="b"/>
                      <a:r>
                        <a:rPr lang="en-US" sz="2000" u="none" strike="noStrike">
                          <a:effectLst/>
                        </a:rPr>
                        <a:t>Food and Agriculture</a:t>
                      </a:r>
                      <a:endParaRPr lang="en-US" sz="2000" b="0" i="0" u="none" strike="noStrike">
                        <a:solidFill>
                          <a:srgbClr val="000000"/>
                        </a:solidFill>
                        <a:effectLst/>
                        <a:latin typeface="Calibri"/>
                      </a:endParaRPr>
                    </a:p>
                  </a:txBody>
                  <a:tcPr marL="9525" marR="9525" marT="9525" marB="0" anchor="b"/>
                </a:tc>
              </a:tr>
              <a:tr h="209550">
                <a:tc>
                  <a:txBody>
                    <a:bodyPr/>
                    <a:lstStyle/>
                    <a:p>
                      <a:pPr algn="l" fontAlgn="b"/>
                      <a:r>
                        <a:rPr lang="en-US" sz="2000" u="none" strike="noStrike" dirty="0">
                          <a:effectLst/>
                        </a:rPr>
                        <a:t>Labor</a:t>
                      </a:r>
                      <a:endParaRPr lang="en-US" sz="2000" b="0" i="0" u="none" strike="noStrike" dirty="0">
                        <a:solidFill>
                          <a:srgbClr val="000000"/>
                        </a:solidFill>
                        <a:effectLst/>
                        <a:latin typeface="Calibri"/>
                      </a:endParaRPr>
                    </a:p>
                  </a:txBody>
                  <a:tcPr marL="9525" marR="9525" marT="9525" marB="0" anchor="b"/>
                </a:tc>
              </a:tr>
              <a:tr h="209550">
                <a:tc>
                  <a:txBody>
                    <a:bodyPr/>
                    <a:lstStyle/>
                    <a:p>
                      <a:pPr algn="l" fontAlgn="b"/>
                      <a:r>
                        <a:rPr lang="en-US" sz="2000" u="none" strike="noStrike" dirty="0">
                          <a:effectLst/>
                        </a:rPr>
                        <a:t>Transportation</a:t>
                      </a:r>
                      <a:endParaRPr lang="en-US" sz="2000" b="0" i="0" u="none" strike="noStrike" dirty="0">
                        <a:solidFill>
                          <a:srgbClr val="000000"/>
                        </a:solidFill>
                        <a:effectLst/>
                        <a:latin typeface="Calibri"/>
                      </a:endParaRPr>
                    </a:p>
                  </a:txBody>
                  <a:tcPr marL="9525" marR="9525" marT="9525" marB="0" anchor="b"/>
                </a:tc>
              </a:tr>
              <a:tr h="209550">
                <a:tc>
                  <a:txBody>
                    <a:bodyPr/>
                    <a:lstStyle/>
                    <a:p>
                      <a:pPr algn="l" fontAlgn="b"/>
                      <a:r>
                        <a:rPr lang="en-US" sz="2000" u="none" strike="noStrike">
                          <a:effectLst/>
                        </a:rPr>
                        <a:t>Science</a:t>
                      </a:r>
                      <a:endParaRPr lang="en-US" sz="2000" b="0" i="0" u="none" strike="noStrike">
                        <a:solidFill>
                          <a:srgbClr val="000000"/>
                        </a:solidFill>
                        <a:effectLst/>
                        <a:latin typeface="Calibri"/>
                      </a:endParaRPr>
                    </a:p>
                  </a:txBody>
                  <a:tcPr marL="9525" marR="9525" marT="9525" marB="0" anchor="b"/>
                </a:tc>
              </a:tr>
              <a:tr h="209550">
                <a:tc>
                  <a:txBody>
                    <a:bodyPr/>
                    <a:lstStyle/>
                    <a:p>
                      <a:pPr algn="l" fontAlgn="b"/>
                      <a:r>
                        <a:rPr lang="en-US" sz="2000" u="none" strike="noStrike" dirty="0">
                          <a:effectLst/>
                        </a:rPr>
                        <a:t>Energy and Environment</a:t>
                      </a:r>
                      <a:endParaRPr lang="en-US" sz="2000" b="0" i="0" u="none" strike="noStrike" dirty="0">
                        <a:solidFill>
                          <a:srgbClr val="000000"/>
                        </a:solidFill>
                        <a:effectLst/>
                        <a:latin typeface="Calibri"/>
                      </a:endParaRPr>
                    </a:p>
                  </a:txBody>
                  <a:tcPr marL="9525" marR="9525" marT="9525" marB="0" anchor="b"/>
                </a:tc>
              </a:tr>
              <a:tr h="209550">
                <a:tc>
                  <a:txBody>
                    <a:bodyPr/>
                    <a:lstStyle/>
                    <a:p>
                      <a:pPr algn="l" fontAlgn="b"/>
                      <a:r>
                        <a:rPr lang="en-US" sz="2000" u="none" strike="noStrike">
                          <a:effectLst/>
                        </a:rPr>
                        <a:t>International Affairs</a:t>
                      </a:r>
                      <a:endParaRPr lang="en-US" sz="2000" b="0" i="0" u="none" strike="noStrike">
                        <a:solidFill>
                          <a:srgbClr val="000000"/>
                        </a:solidFill>
                        <a:effectLst/>
                        <a:latin typeface="Calibri"/>
                      </a:endParaRPr>
                    </a:p>
                  </a:txBody>
                  <a:tcPr marL="9525" marR="9525" marT="9525" marB="0" anchor="b"/>
                </a:tc>
              </a:tr>
              <a:tr h="209550">
                <a:tc>
                  <a:txBody>
                    <a:bodyPr/>
                    <a:lstStyle/>
                    <a:p>
                      <a:pPr algn="l" fontAlgn="b"/>
                      <a:r>
                        <a:rPr lang="en-US" sz="2000" u="none" strike="noStrike">
                          <a:effectLst/>
                        </a:rPr>
                        <a:t>Health</a:t>
                      </a:r>
                      <a:endParaRPr lang="en-US" sz="2000" b="0" i="0" u="none" strike="noStrike">
                        <a:solidFill>
                          <a:srgbClr val="000000"/>
                        </a:solidFill>
                        <a:effectLst/>
                        <a:latin typeface="Calibri"/>
                      </a:endParaRPr>
                    </a:p>
                  </a:txBody>
                  <a:tcPr marL="9525" marR="9525" marT="9525" marB="0" anchor="b"/>
                </a:tc>
              </a:tr>
              <a:tr h="209550">
                <a:tc>
                  <a:txBody>
                    <a:bodyPr/>
                    <a:lstStyle/>
                    <a:p>
                      <a:pPr algn="l" fontAlgn="b"/>
                      <a:r>
                        <a:rPr lang="en-US" sz="2000" u="none" strike="noStrike">
                          <a:effectLst/>
                        </a:rPr>
                        <a:t>Housing and Community</a:t>
                      </a:r>
                      <a:endParaRPr lang="en-US" sz="2000" b="0" i="0" u="none" strike="noStrike">
                        <a:solidFill>
                          <a:srgbClr val="000000"/>
                        </a:solidFill>
                        <a:effectLst/>
                        <a:latin typeface="Calibri"/>
                      </a:endParaRPr>
                    </a:p>
                  </a:txBody>
                  <a:tcPr marL="9525" marR="9525" marT="9525" marB="0" anchor="b"/>
                </a:tc>
              </a:tr>
              <a:tr h="209550">
                <a:tc>
                  <a:txBody>
                    <a:bodyPr/>
                    <a:lstStyle/>
                    <a:p>
                      <a:pPr algn="l" fontAlgn="b"/>
                      <a:r>
                        <a:rPr lang="en-US" sz="2000" u="none" strike="noStrike" dirty="0">
                          <a:effectLst/>
                        </a:rPr>
                        <a:t>Veterans Benefits</a:t>
                      </a:r>
                      <a:endParaRPr lang="en-US" sz="2000" b="0" i="0" u="none" strike="noStrike" dirty="0">
                        <a:solidFill>
                          <a:srgbClr val="000000"/>
                        </a:solidFill>
                        <a:effectLst/>
                        <a:latin typeface="Calibri"/>
                      </a:endParaRPr>
                    </a:p>
                  </a:txBody>
                  <a:tcPr marL="9525" marR="9525" marT="9525" marB="0" anchor="b"/>
                </a:tc>
              </a:tr>
              <a:tr h="209550">
                <a:tc>
                  <a:txBody>
                    <a:bodyPr/>
                    <a:lstStyle/>
                    <a:p>
                      <a:pPr algn="l" fontAlgn="b"/>
                      <a:r>
                        <a:rPr lang="en-US" sz="2000" u="none" strike="noStrike">
                          <a:effectLst/>
                        </a:rPr>
                        <a:t>Government</a:t>
                      </a:r>
                      <a:endParaRPr lang="en-US" sz="2000" b="0" i="0" u="none" strike="noStrike">
                        <a:solidFill>
                          <a:srgbClr val="000000"/>
                        </a:solidFill>
                        <a:effectLst/>
                        <a:latin typeface="Calibri"/>
                      </a:endParaRPr>
                    </a:p>
                  </a:txBody>
                  <a:tcPr marL="9525" marR="9525" marT="9525" marB="0" anchor="b"/>
                </a:tc>
              </a:tr>
              <a:tr h="209550">
                <a:tc>
                  <a:txBody>
                    <a:bodyPr/>
                    <a:lstStyle/>
                    <a:p>
                      <a:pPr algn="l" fontAlgn="b"/>
                      <a:r>
                        <a:rPr lang="en-US" sz="2000" u="none" strike="noStrike" dirty="0">
                          <a:effectLst/>
                        </a:rPr>
                        <a:t>Education</a:t>
                      </a:r>
                      <a:endParaRPr lang="en-US"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28192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457200"/>
            <a:ext cx="7772400" cy="1470025"/>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First Two:</a:t>
            </a:r>
            <a:br>
              <a:rPr lang="en-US" b="1" dirty="0" smtClean="0">
                <a:solidFill>
                  <a:srgbClr val="FF0000"/>
                </a:solidFill>
              </a:rPr>
            </a:br>
            <a:r>
              <a:rPr lang="en-US" b="1" dirty="0" smtClean="0">
                <a:solidFill>
                  <a:srgbClr val="FF0000"/>
                </a:solidFill>
              </a:rPr>
              <a:t>Assign a Percentage to each item on your list. It needs to add up to 100%</a:t>
            </a:r>
            <a:endParaRPr lang="en-US"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17786301"/>
              </p:ext>
            </p:extLst>
          </p:nvPr>
        </p:nvGraphicFramePr>
        <p:xfrm>
          <a:off x="1905000" y="1893570"/>
          <a:ext cx="3816350" cy="3973830"/>
        </p:xfrm>
        <a:graphic>
          <a:graphicData uri="http://schemas.openxmlformats.org/drawingml/2006/table">
            <a:tbl>
              <a:tblPr>
                <a:tableStyleId>{5C22544A-7EE6-4342-B048-85BDC9FD1C3A}</a:tableStyleId>
              </a:tblPr>
              <a:tblGrid>
                <a:gridCol w="2743200"/>
                <a:gridCol w="1073150"/>
              </a:tblGrid>
              <a:tr h="269421">
                <a:tc>
                  <a:txBody>
                    <a:bodyPr/>
                    <a:lstStyle/>
                    <a:p>
                      <a:pPr algn="l" fontAlgn="b"/>
                      <a:r>
                        <a:rPr lang="en-US" sz="1800" u="none" strike="noStrike" dirty="0">
                          <a:effectLst/>
                        </a:rPr>
                        <a:t>Military</a:t>
                      </a:r>
                      <a:endParaRPr lang="en-US" sz="1800" b="1"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57%</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a:effectLst/>
                        </a:rPr>
                        <a:t>Food and Agriculture</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1%</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dirty="0">
                          <a:effectLst/>
                        </a:rPr>
                        <a:t>Labor</a:t>
                      </a:r>
                      <a:endParaRPr lang="en-US" sz="1800" b="1"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2%</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a:effectLst/>
                        </a:rPr>
                        <a:t>Transportation</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3%</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a:effectLst/>
                        </a:rPr>
                        <a:t>Science</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3%</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dirty="0">
                          <a:effectLst/>
                        </a:rPr>
                        <a:t>Energy and Environment</a:t>
                      </a:r>
                      <a:endParaRPr lang="en-US" sz="1800" b="1"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3%</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a:effectLst/>
                        </a:rPr>
                        <a:t>International Affairs</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3%</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a:effectLst/>
                        </a:rPr>
                        <a:t>Health</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a:effectLst/>
                        </a:rPr>
                        <a:t>Housing and Community</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5%</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a:effectLst/>
                        </a:rPr>
                        <a:t>Veterans Benefits</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6%</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a:effectLst/>
                        </a:rPr>
                        <a:t>Government</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6%</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r>
                        <a:rPr lang="en-US" sz="1800" u="none" strike="noStrike">
                          <a:effectLst/>
                        </a:rPr>
                        <a:t>Education</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6%</a:t>
                      </a:r>
                      <a:endParaRPr lang="en-US" sz="1800" b="1" i="0" u="none" strike="noStrike">
                        <a:solidFill>
                          <a:srgbClr val="000000"/>
                        </a:solidFill>
                        <a:effectLst/>
                        <a:latin typeface="Calibri"/>
                      </a:endParaRPr>
                    </a:p>
                  </a:txBody>
                  <a:tcPr marL="9525" marR="9525" marT="9525" marB="0" anchor="b"/>
                </a:tc>
              </a:tr>
              <a:tr h="269421">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r>
              <a:tr h="269421">
                <a:tc>
                  <a:txBody>
                    <a:bodyPr/>
                    <a:lstStyle/>
                    <a:p>
                      <a:pPr algn="r" fontAlgn="b"/>
                      <a:r>
                        <a:rPr lang="en-US" sz="1800" u="none" strike="noStrike">
                          <a:effectLst/>
                        </a:rPr>
                        <a:t>Total</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100%</a:t>
                      </a:r>
                      <a:endParaRPr lang="en-US" sz="18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64596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4039121"/>
              </p:ext>
            </p:extLst>
          </p:nvPr>
        </p:nvGraphicFramePr>
        <p:xfrm>
          <a:off x="228600" y="228600"/>
          <a:ext cx="8686801" cy="5942477"/>
        </p:xfrm>
        <a:graphic>
          <a:graphicData uri="http://schemas.openxmlformats.org/drawingml/2006/table">
            <a:tbl>
              <a:tblPr>
                <a:tableStyleId>{5C22544A-7EE6-4342-B048-85BDC9FD1C3A}</a:tableStyleId>
              </a:tblPr>
              <a:tblGrid>
                <a:gridCol w="609600"/>
                <a:gridCol w="2474579"/>
                <a:gridCol w="954421"/>
                <a:gridCol w="1235529"/>
                <a:gridCol w="1149724"/>
                <a:gridCol w="1386968"/>
                <a:gridCol w="875980"/>
              </a:tblGrid>
              <a:tr h="266209">
                <a:tc>
                  <a:txBody>
                    <a:bodyPr/>
                    <a:lstStyle/>
                    <a:p>
                      <a:pPr algn="l" fontAlgn="b"/>
                      <a:r>
                        <a:rPr lang="en-US" sz="1800" b="1" u="none" strike="noStrike" dirty="0">
                          <a:effectLst/>
                        </a:rPr>
                        <a:t> </a:t>
                      </a:r>
                      <a:endParaRPr lang="en-US" sz="1800" b="1" i="0" u="none" strike="noStrike" dirty="0">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523484">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dirty="0">
                          <a:effectLst/>
                        </a:rPr>
                        <a:t>W2 BOX 2=</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a:effectLst/>
                        </a:rPr>
                        <a:t>$2,707.00</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Annual</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Monthly</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Daily</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dirty="0">
                          <a:effectLst/>
                        </a:rPr>
                        <a:t>Military</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a:effectLst/>
                        </a:rPr>
                        <a:t>57%</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$1,542.99</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$128.58</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$4.23</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Food and Agriculture</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$27.07</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$2.26</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$0.07</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Labor</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2%</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$54.14</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$4.51</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$0.15</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Transportation</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3%</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$81.21</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$6.77</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$0.22</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Science</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3%</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$81.21</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$6.77</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$0.22</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309001">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Energy and Environment</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3%</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$81.21</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$6.77</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$0.22</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dirty="0">
                          <a:effectLst/>
                        </a:rPr>
                        <a:t>International Affairs</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u="none" strike="noStrike">
                          <a:effectLst/>
                        </a:rPr>
                        <a:t>3%</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$81.21</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$6.77</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$0.22</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Health</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5%</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$135.35</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$11.28</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$0.37</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84627">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Housing and Community</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5%</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$135.35</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$11.28</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$0.37</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Veterans Benefits</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6%</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$162.42</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$13.54</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$0.44</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Government</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6%</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$162.42</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$13.54</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$0.44</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Education</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6%</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$162.42</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$13.54</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$0.44</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Total</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100%</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ctr"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r>
              <a:tr h="266209">
                <a:tc>
                  <a:txBody>
                    <a:bodyPr/>
                    <a:lstStyle/>
                    <a:p>
                      <a:pPr algn="l" fontAlgn="b"/>
                      <a:endParaRPr lang="en-US" sz="1800" b="1" i="0" u="none" strike="noStrike">
                        <a:solidFill>
                          <a:srgbClr val="000000"/>
                        </a:solidFill>
                        <a:effectLst/>
                        <a:latin typeface="Calibri"/>
                      </a:endParaRPr>
                    </a:p>
                  </a:txBody>
                  <a:tcPr marL="9525" marR="9525" marT="9525" marB="0" anchor="b"/>
                </a:tc>
                <a:tc>
                  <a:txBody>
                    <a:bodyPr/>
                    <a:lstStyle/>
                    <a:p>
                      <a:pPr algn="l" fontAlgn="b"/>
                      <a:endParaRPr lang="en-US" sz="1800" b="1" i="0" u="none" strike="noStrike">
                        <a:solidFill>
                          <a:srgbClr val="000000"/>
                        </a:solidFill>
                        <a:effectLst/>
                        <a:latin typeface="Calibri"/>
                      </a:endParaRPr>
                    </a:p>
                  </a:txBody>
                  <a:tcPr marL="9525" marR="9525" marT="9525" marB="0" anchor="b"/>
                </a:tc>
                <a:tc>
                  <a:txBody>
                    <a:bodyPr/>
                    <a:lstStyle/>
                    <a:p>
                      <a:pPr algn="ctr" fontAlgn="b"/>
                      <a:endParaRPr lang="en-US" sz="1800" b="1" i="0" u="none" strike="noStrike">
                        <a:solidFill>
                          <a:srgbClr val="000000"/>
                        </a:solidFill>
                        <a:effectLst/>
                        <a:latin typeface="Calibri"/>
                      </a:endParaRPr>
                    </a:p>
                  </a:txBody>
                  <a:tcPr marL="9525" marR="9525" marT="9525" marB="0" anchor="b"/>
                </a:tc>
                <a:tc>
                  <a:txBody>
                    <a:bodyPr/>
                    <a:lstStyle/>
                    <a:p>
                      <a:pPr algn="ctr" fontAlgn="b"/>
                      <a:endParaRPr lang="en-US" sz="1800" b="1" i="0" u="none" strike="noStrike">
                        <a:solidFill>
                          <a:srgbClr val="000000"/>
                        </a:solidFill>
                        <a:effectLst/>
                        <a:latin typeface="Calibri"/>
                      </a:endParaRPr>
                    </a:p>
                  </a:txBody>
                  <a:tcPr marL="9525" marR="9525" marT="9525" marB="0" anchor="b"/>
                </a:tc>
                <a:tc>
                  <a:txBody>
                    <a:bodyPr/>
                    <a:lstStyle/>
                    <a:p>
                      <a:pPr algn="ctr" fontAlgn="b"/>
                      <a:endParaRPr lang="en-US" sz="1800" b="1" i="0" u="none" strike="noStrike">
                        <a:solidFill>
                          <a:srgbClr val="000000"/>
                        </a:solidFill>
                        <a:effectLst/>
                        <a:latin typeface="Calibri"/>
                      </a:endParaRPr>
                    </a:p>
                  </a:txBody>
                  <a:tcPr marL="9525" marR="9525" marT="9525" marB="0" anchor="b"/>
                </a:tc>
                <a:tc>
                  <a:txBody>
                    <a:bodyPr/>
                    <a:lstStyle/>
                    <a:p>
                      <a:pPr algn="ctr" fontAlgn="b"/>
                      <a:endParaRPr lang="en-US" sz="1800" b="1" i="0" u="none" strike="noStrike">
                        <a:solidFill>
                          <a:srgbClr val="000000"/>
                        </a:solidFill>
                        <a:effectLst/>
                        <a:latin typeface="Calibri"/>
                      </a:endParaRPr>
                    </a:p>
                  </a:txBody>
                  <a:tcPr marL="9525" marR="9525" marT="9525" marB="0" anchor="b"/>
                </a:tc>
                <a:tc>
                  <a:txBody>
                    <a:bodyPr/>
                    <a:lstStyle/>
                    <a:p>
                      <a:pPr algn="l" fontAlgn="b"/>
                      <a:endParaRPr lang="en-US" sz="18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30182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rPr>
              <a:t>First Three:</a:t>
            </a:r>
            <a:br>
              <a:rPr lang="en-US" sz="3200" b="1" dirty="0" smtClean="0">
                <a:solidFill>
                  <a:srgbClr val="FF0000"/>
                </a:solidFill>
              </a:rPr>
            </a:br>
            <a:r>
              <a:rPr lang="en-US" sz="3200" b="1" dirty="0" smtClean="0">
                <a:solidFill>
                  <a:srgbClr val="FF0000"/>
                </a:solidFill>
              </a:rPr>
              <a:t>Calculate how much money YOU would spend in each section of the Federal Budget</a:t>
            </a:r>
            <a:endParaRPr lang="en-US" sz="3200" b="1" dirty="0">
              <a:solidFill>
                <a:srgbClr val="FF0000"/>
              </a:solidFill>
            </a:endParaRPr>
          </a:p>
        </p:txBody>
      </p:sp>
      <p:sp>
        <p:nvSpPr>
          <p:cNvPr id="3" name="TextBox 2"/>
          <p:cNvSpPr txBox="1"/>
          <p:nvPr/>
        </p:nvSpPr>
        <p:spPr>
          <a:xfrm>
            <a:off x="457200" y="2438400"/>
            <a:ext cx="8229600" cy="2585323"/>
          </a:xfrm>
          <a:prstGeom prst="rect">
            <a:avLst/>
          </a:prstGeom>
          <a:noFill/>
        </p:spPr>
        <p:txBody>
          <a:bodyPr wrap="square" rtlCol="0">
            <a:spAutoFit/>
          </a:bodyPr>
          <a:lstStyle/>
          <a:p>
            <a:pPr algn="ctr"/>
            <a:r>
              <a:rPr lang="en-US" sz="5400" b="1" dirty="0" smtClean="0">
                <a:solidFill>
                  <a:schemeClr val="bg1"/>
                </a:solidFill>
              </a:rPr>
              <a:t>Do you think that Taxes are too high, Too Low, or just right?</a:t>
            </a:r>
            <a:endParaRPr lang="en-US" sz="5400" b="1" dirty="0">
              <a:solidFill>
                <a:schemeClr val="bg1"/>
              </a:solidFill>
            </a:endParaRPr>
          </a:p>
        </p:txBody>
      </p:sp>
    </p:spTree>
    <p:extLst>
      <p:ext uri="{BB962C8B-B14F-4D97-AF65-F5344CB8AC3E}">
        <p14:creationId xmlns:p14="http://schemas.microsoft.com/office/powerpoint/2010/main" val="163054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b="1" dirty="0">
                <a:solidFill>
                  <a:srgbClr val="FF0000"/>
                </a:solidFill>
              </a:rPr>
              <a:t>Where Does the Money Go?</a:t>
            </a:r>
            <a:br>
              <a:rPr lang="en-US" b="1" dirty="0">
                <a:solidFill>
                  <a:srgbClr val="FF0000"/>
                </a:solidFill>
              </a:rPr>
            </a:br>
            <a:endParaRPr lang="en-US" b="1" dirty="0">
              <a:solidFill>
                <a:srgbClr val="FF0000"/>
              </a:solidFill>
            </a:endParaRPr>
          </a:p>
        </p:txBody>
      </p:sp>
      <p:sp>
        <p:nvSpPr>
          <p:cNvPr id="3" name="Subtitle 2"/>
          <p:cNvSpPr>
            <a:spLocks noGrp="1"/>
          </p:cNvSpPr>
          <p:nvPr>
            <p:ph type="subTitle" idx="1"/>
          </p:nvPr>
        </p:nvSpPr>
        <p:spPr>
          <a:xfrm>
            <a:off x="609600" y="1524000"/>
            <a:ext cx="7924800" cy="4876800"/>
          </a:xfrm>
        </p:spPr>
        <p:txBody>
          <a:bodyPr>
            <a:noAutofit/>
          </a:bodyPr>
          <a:lstStyle/>
          <a:p>
            <a:pPr algn="just"/>
            <a:r>
              <a:rPr lang="en-US" sz="2600" b="1" dirty="0">
                <a:solidFill>
                  <a:schemeClr val="bg1"/>
                </a:solidFill>
              </a:rPr>
              <a:t>In fiscal year 2014, the federal government will spend around $3.8 trillion. These trillions of dollars make up a considerable chunk – around 22 percent – of the US. economy, as measured by Gross Domestic Product (GDP). That means that federal government spending makes up a sizable share of all money spent in the United States each year. So, where does all that money go?</a:t>
            </a:r>
          </a:p>
        </p:txBody>
      </p:sp>
    </p:spTree>
    <p:extLst>
      <p:ext uri="{BB962C8B-B14F-4D97-AF65-F5344CB8AC3E}">
        <p14:creationId xmlns:p14="http://schemas.microsoft.com/office/powerpoint/2010/main" val="82474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2575"/>
            <a:ext cx="8382000" cy="1470025"/>
          </a:xfrm>
        </p:spPr>
        <p:txBody>
          <a:bodyPr>
            <a:normAutofit/>
          </a:bodyPr>
          <a:lstStyle/>
          <a:p>
            <a:r>
              <a:rPr lang="en-US" b="1" dirty="0">
                <a:solidFill>
                  <a:srgbClr val="FF0000"/>
                </a:solidFill>
              </a:rPr>
              <a:t>Mandatory and </a:t>
            </a:r>
            <a:r>
              <a:rPr lang="en-US" b="1" dirty="0" smtClean="0">
                <a:solidFill>
                  <a:srgbClr val="FF0000"/>
                </a:solidFill>
              </a:rPr>
              <a:t/>
            </a:r>
            <a:br>
              <a:rPr lang="en-US" b="1" dirty="0" smtClean="0">
                <a:solidFill>
                  <a:srgbClr val="FF0000"/>
                </a:solidFill>
              </a:rPr>
            </a:br>
            <a:r>
              <a:rPr lang="en-US" b="1" dirty="0" smtClean="0">
                <a:solidFill>
                  <a:srgbClr val="FF0000"/>
                </a:solidFill>
              </a:rPr>
              <a:t>Discretionary </a:t>
            </a:r>
            <a:r>
              <a:rPr lang="en-US" b="1" dirty="0">
                <a:solidFill>
                  <a:srgbClr val="FF0000"/>
                </a:solidFill>
              </a:rPr>
              <a:t>Spending</a:t>
            </a:r>
          </a:p>
        </p:txBody>
      </p:sp>
      <p:sp>
        <p:nvSpPr>
          <p:cNvPr id="3" name="Subtitle 2"/>
          <p:cNvSpPr>
            <a:spLocks noGrp="1"/>
          </p:cNvSpPr>
          <p:nvPr>
            <p:ph type="subTitle" idx="1"/>
          </p:nvPr>
        </p:nvSpPr>
        <p:spPr>
          <a:xfrm>
            <a:off x="609600" y="1905000"/>
            <a:ext cx="8153400" cy="4724400"/>
          </a:xfrm>
        </p:spPr>
        <p:txBody>
          <a:bodyPr>
            <a:noAutofit/>
          </a:bodyPr>
          <a:lstStyle/>
          <a:p>
            <a:pPr algn="just"/>
            <a:r>
              <a:rPr lang="en-US" sz="2400" b="1" dirty="0">
                <a:solidFill>
                  <a:schemeClr val="bg1"/>
                </a:solidFill>
              </a:rPr>
              <a:t>The U.S. Treasury divides all spending into three groups: mandatory spending and discretionary spending and interest on debt. Interest on debt, which is much smaller than the other two categories, is the interest the government pays on its accumulated debt, minus interest income received by the government for assets it owns. This pie chart shows all projected federal spending in 2014 broken into these three categories.</a:t>
            </a:r>
          </a:p>
        </p:txBody>
      </p:sp>
    </p:spTree>
    <p:extLst>
      <p:ext uri="{BB962C8B-B14F-4D97-AF65-F5344CB8AC3E}">
        <p14:creationId xmlns:p14="http://schemas.microsoft.com/office/powerpoint/2010/main" val="169520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ationalpriorities.org/media/uploads/spending_-_mandatory,_discretionary,_interest_pie_2014_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9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818" y="1981200"/>
            <a:ext cx="7793182" cy="3108543"/>
          </a:xfrm>
          <a:prstGeom prst="rect">
            <a:avLst/>
          </a:prstGeom>
        </p:spPr>
        <p:txBody>
          <a:bodyPr wrap="square">
            <a:spAutoFit/>
          </a:bodyPr>
          <a:lstStyle/>
          <a:p>
            <a:pPr algn="just"/>
            <a:r>
              <a:rPr lang="en-US" sz="2800" b="1" dirty="0">
                <a:solidFill>
                  <a:schemeClr val="bg1"/>
                </a:solidFill>
              </a:rPr>
              <a:t>Discretionary spending refers to the portion of the budget which goes through the </a:t>
            </a:r>
            <a:r>
              <a:rPr lang="en-US" sz="2800" b="1" dirty="0" smtClean="0">
                <a:solidFill>
                  <a:schemeClr val="bg1"/>
                </a:solidFill>
              </a:rPr>
              <a:t>annual appropriations </a:t>
            </a:r>
            <a:r>
              <a:rPr lang="en-US" sz="2800" b="1" dirty="0">
                <a:solidFill>
                  <a:schemeClr val="bg1"/>
                </a:solidFill>
              </a:rPr>
              <a:t>process each year. In other words, Congress directly sets the level of spending on programs which are discretionary. Congress can choose to increase or decrease spending on any of those programs in a given year.</a:t>
            </a:r>
          </a:p>
        </p:txBody>
      </p:sp>
      <p:sp>
        <p:nvSpPr>
          <p:cNvPr id="3" name="Rectangle 2"/>
          <p:cNvSpPr/>
          <p:nvPr/>
        </p:nvSpPr>
        <p:spPr>
          <a:xfrm>
            <a:off x="2362200" y="381000"/>
            <a:ext cx="4586640" cy="646331"/>
          </a:xfrm>
          <a:prstGeom prst="rect">
            <a:avLst/>
          </a:prstGeom>
        </p:spPr>
        <p:txBody>
          <a:bodyPr wrap="none">
            <a:spAutoFit/>
          </a:bodyPr>
          <a:lstStyle/>
          <a:p>
            <a:r>
              <a:rPr lang="en-US" sz="3600" b="1" dirty="0">
                <a:solidFill>
                  <a:srgbClr val="FF0000"/>
                </a:solidFill>
              </a:rPr>
              <a:t>Discretionary spending</a:t>
            </a:r>
          </a:p>
        </p:txBody>
      </p:sp>
    </p:spTree>
    <p:extLst>
      <p:ext uri="{BB962C8B-B14F-4D97-AF65-F5344CB8AC3E}">
        <p14:creationId xmlns:p14="http://schemas.microsoft.com/office/powerpoint/2010/main" val="222661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ationalpriorities.org/media/uploads/spending_-_discretionary_pie_2014_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 y="-6927"/>
            <a:ext cx="9169958" cy="68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0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0"/>
            <a:ext cx="8077200" cy="4832092"/>
          </a:xfrm>
          <a:prstGeom prst="rect">
            <a:avLst/>
          </a:prstGeom>
        </p:spPr>
        <p:txBody>
          <a:bodyPr wrap="square">
            <a:spAutoFit/>
          </a:bodyPr>
          <a:lstStyle/>
          <a:p>
            <a:pPr algn="just"/>
            <a:r>
              <a:rPr lang="en-US" sz="2800" b="1" dirty="0">
                <a:solidFill>
                  <a:schemeClr val="bg1"/>
                </a:solidFill>
              </a:rPr>
              <a:t>Mandatory spending is largely made up of earned-benefit or entitlement programs, and the spending for those programs is determined by eligibility rules rather than the appropriations process. For example, Congress decides to create a program like the Supplemental Nutrition Assistance Program (SNAP), also known as food stamps. It then sets criteria for determining who is eligible to receive benefits from the program. The amount of money spent on SNAP each year is then determined by how many people are eligible and apply for benefits.</a:t>
            </a:r>
          </a:p>
        </p:txBody>
      </p:sp>
      <p:sp>
        <p:nvSpPr>
          <p:cNvPr id="3" name="Rectangle 2"/>
          <p:cNvSpPr/>
          <p:nvPr/>
        </p:nvSpPr>
        <p:spPr>
          <a:xfrm>
            <a:off x="2362200" y="381000"/>
            <a:ext cx="4172617" cy="646331"/>
          </a:xfrm>
          <a:prstGeom prst="rect">
            <a:avLst/>
          </a:prstGeom>
        </p:spPr>
        <p:txBody>
          <a:bodyPr wrap="none">
            <a:spAutoFit/>
          </a:bodyPr>
          <a:lstStyle/>
          <a:p>
            <a:r>
              <a:rPr lang="en-US" sz="3600" b="1" dirty="0" smtClean="0">
                <a:solidFill>
                  <a:srgbClr val="FF0000"/>
                </a:solidFill>
              </a:rPr>
              <a:t>Mandatory </a:t>
            </a:r>
            <a:r>
              <a:rPr lang="en-US" sz="3600" b="1" dirty="0">
                <a:solidFill>
                  <a:srgbClr val="FF0000"/>
                </a:solidFill>
              </a:rPr>
              <a:t>spending</a:t>
            </a:r>
          </a:p>
        </p:txBody>
      </p:sp>
    </p:spTree>
    <p:extLst>
      <p:ext uri="{BB962C8B-B14F-4D97-AF65-F5344CB8AC3E}">
        <p14:creationId xmlns:p14="http://schemas.microsoft.com/office/powerpoint/2010/main" val="125218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9927"/>
            <a:ext cx="7924800" cy="3970318"/>
          </a:xfrm>
          <a:prstGeom prst="rect">
            <a:avLst/>
          </a:prstGeom>
        </p:spPr>
        <p:txBody>
          <a:bodyPr wrap="square">
            <a:spAutoFit/>
          </a:bodyPr>
          <a:lstStyle/>
          <a:p>
            <a:pPr algn="just"/>
            <a:r>
              <a:rPr lang="en-US" sz="2800" b="1" dirty="0">
                <a:solidFill>
                  <a:schemeClr val="bg1"/>
                </a:solidFill>
              </a:rPr>
              <a:t>Congress therefore cannot decide each year to increase or decrease the budget for SNAP. Instead, it can review the eligibility rules and may change them in order to exclude or include more people.</a:t>
            </a:r>
          </a:p>
          <a:p>
            <a:pPr algn="just"/>
            <a:r>
              <a:rPr lang="en-US" sz="2800" b="1" dirty="0">
                <a:solidFill>
                  <a:schemeClr val="bg1"/>
                </a:solidFill>
              </a:rPr>
              <a:t>Mandatory spending makes up around two-thirds of the total federal budget. The largest mandatory program is Social Security, which comprises more than a third of mandatory spending and around 22 percent of the total federal budget.</a:t>
            </a:r>
          </a:p>
        </p:txBody>
      </p:sp>
      <p:sp>
        <p:nvSpPr>
          <p:cNvPr id="3" name="Rectangle 2"/>
          <p:cNvSpPr/>
          <p:nvPr/>
        </p:nvSpPr>
        <p:spPr>
          <a:xfrm>
            <a:off x="2362200" y="381000"/>
            <a:ext cx="4172617" cy="646331"/>
          </a:xfrm>
          <a:prstGeom prst="rect">
            <a:avLst/>
          </a:prstGeom>
        </p:spPr>
        <p:txBody>
          <a:bodyPr wrap="none">
            <a:spAutoFit/>
          </a:bodyPr>
          <a:lstStyle/>
          <a:p>
            <a:r>
              <a:rPr lang="en-US" sz="3600" b="1" dirty="0" smtClean="0">
                <a:solidFill>
                  <a:srgbClr val="FF0000"/>
                </a:solidFill>
              </a:rPr>
              <a:t>Mandatory </a:t>
            </a:r>
            <a:r>
              <a:rPr lang="en-US" sz="3600" b="1" dirty="0">
                <a:solidFill>
                  <a:srgbClr val="FF0000"/>
                </a:solidFill>
              </a:rPr>
              <a:t>spending</a:t>
            </a:r>
          </a:p>
        </p:txBody>
      </p:sp>
    </p:spTree>
    <p:extLst>
      <p:ext uri="{BB962C8B-B14F-4D97-AF65-F5344CB8AC3E}">
        <p14:creationId xmlns:p14="http://schemas.microsoft.com/office/powerpoint/2010/main" val="375425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nationalpriorities.org/media/uploads/spending-_mandatory_pie_2014_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4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54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373</Words>
  <Application>Microsoft Office PowerPoint</Application>
  <PresentationFormat>On-screen Show (4:3)</PresentationFormat>
  <Paragraphs>188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Where Does the Money Go? </vt:lpstr>
      <vt:lpstr>Mandatory and  Discretionary Spending</vt:lpstr>
      <vt:lpstr>PowerPoint Presentation</vt:lpstr>
      <vt:lpstr>PowerPoint Presentation</vt:lpstr>
      <vt:lpstr>PowerPoint Presentation</vt:lpstr>
      <vt:lpstr>PowerPoint Presentation</vt:lpstr>
      <vt:lpstr>PowerPoint Presentation</vt:lpstr>
      <vt:lpstr>PowerPoint Presentation</vt:lpstr>
      <vt:lpstr>Let’s Look at our W2 and see where the money goes!</vt:lpstr>
      <vt:lpstr>First Step: Using the list below, put in order of importance to you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dc:creator>
  <cp:lastModifiedBy>Charles</cp:lastModifiedBy>
  <cp:revision>5</cp:revision>
  <dcterms:created xsi:type="dcterms:W3CDTF">2013-06-11T19:51:36Z</dcterms:created>
  <dcterms:modified xsi:type="dcterms:W3CDTF">2013-06-11T20:27:50Z</dcterms:modified>
</cp:coreProperties>
</file>