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83" r:id="rId4"/>
    <p:sldId id="258" r:id="rId5"/>
    <p:sldId id="284" r:id="rId6"/>
    <p:sldId id="259" r:id="rId7"/>
    <p:sldId id="285" r:id="rId8"/>
    <p:sldId id="260" r:id="rId9"/>
    <p:sldId id="286" r:id="rId10"/>
    <p:sldId id="261" r:id="rId11"/>
    <p:sldId id="287" r:id="rId12"/>
    <p:sldId id="262" r:id="rId13"/>
    <p:sldId id="288" r:id="rId14"/>
    <p:sldId id="263" r:id="rId15"/>
    <p:sldId id="289" r:id="rId16"/>
    <p:sldId id="264" r:id="rId17"/>
    <p:sldId id="290" r:id="rId18"/>
    <p:sldId id="265" r:id="rId19"/>
    <p:sldId id="291" r:id="rId20"/>
    <p:sldId id="266" r:id="rId21"/>
    <p:sldId id="292" r:id="rId22"/>
    <p:sldId id="267" r:id="rId23"/>
    <p:sldId id="293" r:id="rId24"/>
    <p:sldId id="268" r:id="rId25"/>
    <p:sldId id="294" r:id="rId26"/>
    <p:sldId id="269" r:id="rId27"/>
    <p:sldId id="295" r:id="rId28"/>
    <p:sldId id="270" r:id="rId29"/>
    <p:sldId id="296" r:id="rId30"/>
    <p:sldId id="271" r:id="rId31"/>
    <p:sldId id="297" r:id="rId32"/>
    <p:sldId id="272" r:id="rId33"/>
    <p:sldId id="298" r:id="rId34"/>
    <p:sldId id="273" r:id="rId35"/>
    <p:sldId id="300" r:id="rId36"/>
    <p:sldId id="274" r:id="rId37"/>
    <p:sldId id="301" r:id="rId38"/>
    <p:sldId id="275" r:id="rId39"/>
    <p:sldId id="302" r:id="rId40"/>
    <p:sldId id="276" r:id="rId41"/>
    <p:sldId id="303" r:id="rId42"/>
    <p:sldId id="277" r:id="rId43"/>
    <p:sldId id="304" r:id="rId44"/>
    <p:sldId id="279" r:id="rId45"/>
    <p:sldId id="305" r:id="rId46"/>
    <p:sldId id="280" r:id="rId47"/>
    <p:sldId id="306" r:id="rId48"/>
    <p:sldId id="281" r:id="rId49"/>
    <p:sldId id="307" r:id="rId50"/>
    <p:sldId id="282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4" d="100"/>
          <a:sy n="64" d="100"/>
        </p:scale>
        <p:origin x="9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642EE-7BD7-4C48-B9A2-B04925A531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91F8D-B14C-40CA-91D1-D00B8316F5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C498E-7CC4-4E8E-8A12-27847E7A94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AE1AC-FDAD-4677-B922-4667EB9874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0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9D73E-A185-4E57-9369-4C17341E19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6A971-5842-49F2-B42C-F2CD8710FD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4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25D043-278F-4518-9963-46B254F598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0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96828-1A3F-4374-8E62-A5A896C408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1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73A30-9D4A-4776-8183-84226F1888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10F3E-B5EB-4C69-86ED-3573FE444E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2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710D1-9917-4560-B9B4-FA70063FED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7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F6A2C-36B7-490E-B6BE-A37584E22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734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734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734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735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735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735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735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735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FB2A5D-A432-4CA7-9520-2122B43F4E6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22.xml"/><Relationship Id="rId18" Type="http://schemas.openxmlformats.org/officeDocument/2006/relationships/slide" Target="slide44.xml"/><Relationship Id="rId26" Type="http://schemas.openxmlformats.org/officeDocument/2006/relationships/slide" Target="slide48.xml"/><Relationship Id="rId3" Type="http://schemas.openxmlformats.org/officeDocument/2006/relationships/audio" Target="../media/audio1.wav"/><Relationship Id="rId21" Type="http://schemas.openxmlformats.org/officeDocument/2006/relationships/slide" Target="slide36.xml"/><Relationship Id="rId7" Type="http://schemas.openxmlformats.org/officeDocument/2006/relationships/slide" Target="slide4.xml"/><Relationship Id="rId12" Type="http://schemas.openxmlformats.org/officeDocument/2006/relationships/slide" Target="slide32.xml"/><Relationship Id="rId17" Type="http://schemas.openxmlformats.org/officeDocument/2006/relationships/slide" Target="slide34.xml"/><Relationship Id="rId25" Type="http://schemas.openxmlformats.org/officeDocument/2006/relationships/slide" Target="slide38.xml"/><Relationship Id="rId2" Type="http://schemas.openxmlformats.org/officeDocument/2006/relationships/slideLayout" Target="../slideLayouts/slideLayout12.xml"/><Relationship Id="rId16" Type="http://schemas.openxmlformats.org/officeDocument/2006/relationships/slide" Target="slide24.xml"/><Relationship Id="rId20" Type="http://schemas.openxmlformats.org/officeDocument/2006/relationships/slide" Target="slide26.xml"/><Relationship Id="rId29" Type="http://schemas.openxmlformats.org/officeDocument/2006/relationships/slide" Target="slide40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5" Type="http://schemas.openxmlformats.org/officeDocument/2006/relationships/image" Target="../media/image1.wmf"/><Relationship Id="rId15" Type="http://schemas.openxmlformats.org/officeDocument/2006/relationships/slide" Target="slide14.xml"/><Relationship Id="rId23" Type="http://schemas.openxmlformats.org/officeDocument/2006/relationships/slide" Target="slide18.xml"/><Relationship Id="rId28" Type="http://schemas.openxmlformats.org/officeDocument/2006/relationships/slide" Target="slide30.xml"/><Relationship Id="rId10" Type="http://schemas.openxmlformats.org/officeDocument/2006/relationships/slide" Target="slide10.xml"/><Relationship Id="rId19" Type="http://schemas.openxmlformats.org/officeDocument/2006/relationships/slide" Target="slide16.xml"/><Relationship Id="rId31" Type="http://schemas.openxmlformats.org/officeDocument/2006/relationships/slide" Target="slide52.xml"/><Relationship Id="rId4" Type="http://schemas.openxmlformats.org/officeDocument/2006/relationships/oleObject" Target="../embeddings/oleObject1.bin"/><Relationship Id="rId9" Type="http://schemas.openxmlformats.org/officeDocument/2006/relationships/slide" Target="slide8.xml"/><Relationship Id="rId14" Type="http://schemas.openxmlformats.org/officeDocument/2006/relationships/slide" Target="slide42.xml"/><Relationship Id="rId22" Type="http://schemas.openxmlformats.org/officeDocument/2006/relationships/slide" Target="slide46.xml"/><Relationship Id="rId27" Type="http://schemas.openxmlformats.org/officeDocument/2006/relationships/slide" Target="slide20.xml"/><Relationship Id="rId30" Type="http://schemas.openxmlformats.org/officeDocument/2006/relationships/slide" Target="slide5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My%20Documents\final_Q.wav" TargetMode="External"/><Relationship Id="rId5" Type="http://schemas.openxmlformats.org/officeDocument/2006/relationships/image" Target="../media/image2.jpeg"/><Relationship Id="rId4" Type="http://schemas.openxmlformats.org/officeDocument/2006/relationships/slide" Target="slide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8000" smtClean="0">
                <a:solidFill>
                  <a:schemeClr val="folHlink"/>
                </a:solidFill>
              </a:rPr>
              <a:t>Jeopardy</a:t>
            </a:r>
            <a:endParaRPr lang="en-US" smtClean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685800" y="1524000"/>
          <a:ext cx="7775575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" r:id="rId4" imgW="7928640" imgH="4730760" progId="Word.Document.8">
                  <p:embed/>
                </p:oleObj>
              </mc:Choice>
              <mc:Fallback>
                <p:oleObj name="Document" r:id="rId4" imgW="7928640" imgH="47307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775575" cy="463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000">
                <a:solidFill>
                  <a:schemeClr val="bg2"/>
                </a:solidFill>
              </a:rPr>
              <a:t>India</a:t>
            </a:r>
            <a:endParaRPr lang="en-US" sz="20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0" y="1676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olidFill>
                  <a:schemeClr val="bg2"/>
                </a:solidFill>
              </a:rPr>
              <a:t>China</a:t>
            </a:r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962400" y="1676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olidFill>
                  <a:schemeClr val="bg2"/>
                </a:solidFill>
              </a:rPr>
              <a:t>Japan</a:t>
            </a:r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638800" y="16764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olidFill>
                  <a:schemeClr val="bg2"/>
                </a:solidFill>
              </a:rPr>
              <a:t>Africa	</a:t>
            </a:r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086600" y="167640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olidFill>
                  <a:schemeClr val="bg2"/>
                </a:solidFill>
              </a:rPr>
              <a:t>Random</a:t>
            </a: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838200" y="2514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6" action="ppaction://hlinksldjump"/>
              </a:rPr>
              <a:t>Q $100</a:t>
            </a:r>
            <a:endParaRPr lang="en-US"/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898525" y="3241675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7" action="ppaction://hlinksldjump"/>
              </a:rPr>
              <a:t>Q $200</a:t>
            </a:r>
            <a:endParaRPr lang="en-US"/>
          </a:p>
        </p:txBody>
      </p:sp>
      <p:sp>
        <p:nvSpPr>
          <p:cNvPr id="1035" name="Text Box 12"/>
          <p:cNvSpPr txBox="1">
            <a:spLocks noChangeArrowheads="1"/>
          </p:cNvSpPr>
          <p:nvPr/>
        </p:nvSpPr>
        <p:spPr bwMode="auto">
          <a:xfrm>
            <a:off x="898525" y="4003675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8" action="ppaction://hlinksldjump"/>
              </a:rPr>
              <a:t>Q $300</a:t>
            </a:r>
            <a:endParaRPr lang="en-US"/>
          </a:p>
        </p:txBody>
      </p:sp>
      <p:sp>
        <p:nvSpPr>
          <p:cNvPr id="1036" name="Text Box 13"/>
          <p:cNvSpPr txBox="1">
            <a:spLocks noChangeArrowheads="1"/>
          </p:cNvSpPr>
          <p:nvPr/>
        </p:nvSpPr>
        <p:spPr bwMode="auto">
          <a:xfrm>
            <a:off x="898525" y="4765675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9" action="ppaction://hlinksldjump"/>
              </a:rPr>
              <a:t>Q $400</a:t>
            </a:r>
            <a:endParaRPr lang="en-US"/>
          </a:p>
        </p:txBody>
      </p:sp>
      <p:sp>
        <p:nvSpPr>
          <p:cNvPr id="1037" name="Text Box 14"/>
          <p:cNvSpPr txBox="1">
            <a:spLocks noChangeArrowheads="1"/>
          </p:cNvSpPr>
          <p:nvPr/>
        </p:nvSpPr>
        <p:spPr bwMode="auto">
          <a:xfrm>
            <a:off x="898525" y="5527675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10" action="ppaction://hlinksldjump"/>
              </a:rPr>
              <a:t>Q $500</a:t>
            </a:r>
            <a:endParaRPr lang="en-US"/>
          </a:p>
        </p:txBody>
      </p:sp>
      <p:sp>
        <p:nvSpPr>
          <p:cNvPr id="1038" name="Rectangle 15"/>
          <p:cNvSpPr>
            <a:spLocks noChangeArrowheads="1"/>
          </p:cNvSpPr>
          <p:nvPr/>
        </p:nvSpPr>
        <p:spPr bwMode="auto">
          <a:xfrm>
            <a:off x="2514600" y="2514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11" action="ppaction://hlinksldjump"/>
              </a:rPr>
              <a:t>Q $100</a:t>
            </a:r>
            <a:endParaRPr lang="en-US"/>
          </a:p>
        </p:txBody>
      </p:sp>
      <p:sp>
        <p:nvSpPr>
          <p:cNvPr id="1039" name="Rectangle 16"/>
          <p:cNvSpPr>
            <a:spLocks noChangeArrowheads="1"/>
          </p:cNvSpPr>
          <p:nvPr/>
        </p:nvSpPr>
        <p:spPr bwMode="auto">
          <a:xfrm>
            <a:off x="5562600" y="2514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12" action="ppaction://hlinksldjump"/>
              </a:rPr>
              <a:t>Q $100</a:t>
            </a:r>
            <a:endParaRPr lang="en-US"/>
          </a:p>
        </p:txBody>
      </p:sp>
      <p:sp>
        <p:nvSpPr>
          <p:cNvPr id="1040" name="Rectangle 17"/>
          <p:cNvSpPr>
            <a:spLocks noChangeArrowheads="1"/>
          </p:cNvSpPr>
          <p:nvPr/>
        </p:nvSpPr>
        <p:spPr bwMode="auto">
          <a:xfrm>
            <a:off x="4038600" y="2514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13" action="ppaction://hlinksldjump"/>
              </a:rPr>
              <a:t>Q $100</a:t>
            </a:r>
            <a:endParaRPr lang="en-US"/>
          </a:p>
        </p:txBody>
      </p:sp>
      <p:sp>
        <p:nvSpPr>
          <p:cNvPr id="1041" name="Rectangle 18"/>
          <p:cNvSpPr>
            <a:spLocks noChangeArrowheads="1"/>
          </p:cNvSpPr>
          <p:nvPr/>
        </p:nvSpPr>
        <p:spPr bwMode="auto">
          <a:xfrm>
            <a:off x="7010400" y="2514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14" action="ppaction://hlinksldjump"/>
              </a:rPr>
              <a:t>Q $100</a:t>
            </a:r>
            <a:endParaRPr lang="en-US"/>
          </a:p>
        </p:txBody>
      </p:sp>
      <p:sp>
        <p:nvSpPr>
          <p:cNvPr id="1042" name="Rectangle 19"/>
          <p:cNvSpPr>
            <a:spLocks noChangeArrowheads="1"/>
          </p:cNvSpPr>
          <p:nvPr/>
        </p:nvSpPr>
        <p:spPr bwMode="auto">
          <a:xfrm>
            <a:off x="2514600" y="3276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15" action="ppaction://hlinksldjump"/>
              </a:rPr>
              <a:t>Q $200</a:t>
            </a:r>
            <a:endParaRPr lang="en-US"/>
          </a:p>
        </p:txBody>
      </p:sp>
      <p:sp>
        <p:nvSpPr>
          <p:cNvPr id="1043" name="Rectangle 20"/>
          <p:cNvSpPr>
            <a:spLocks noChangeArrowheads="1"/>
          </p:cNvSpPr>
          <p:nvPr/>
        </p:nvSpPr>
        <p:spPr bwMode="auto">
          <a:xfrm>
            <a:off x="4038600" y="3276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16" action="ppaction://hlinksldjump"/>
              </a:rPr>
              <a:t>Q $200</a:t>
            </a:r>
            <a:endParaRPr lang="en-US"/>
          </a:p>
        </p:txBody>
      </p:sp>
      <p:sp>
        <p:nvSpPr>
          <p:cNvPr id="1044" name="Rectangle 21"/>
          <p:cNvSpPr>
            <a:spLocks noChangeArrowheads="1"/>
          </p:cNvSpPr>
          <p:nvPr/>
        </p:nvSpPr>
        <p:spPr bwMode="auto">
          <a:xfrm>
            <a:off x="5562600" y="3276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17" action="ppaction://hlinksldjump"/>
              </a:rPr>
              <a:t>Q $200</a:t>
            </a:r>
            <a:endParaRPr lang="en-US"/>
          </a:p>
        </p:txBody>
      </p:sp>
      <p:sp>
        <p:nvSpPr>
          <p:cNvPr id="1045" name="Rectangle 22"/>
          <p:cNvSpPr>
            <a:spLocks noChangeArrowheads="1"/>
          </p:cNvSpPr>
          <p:nvPr/>
        </p:nvSpPr>
        <p:spPr bwMode="auto">
          <a:xfrm>
            <a:off x="7010400" y="3276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18" action="ppaction://hlinksldjump"/>
              </a:rPr>
              <a:t>Q $200</a:t>
            </a:r>
            <a:endParaRPr lang="en-US"/>
          </a:p>
        </p:txBody>
      </p:sp>
      <p:sp>
        <p:nvSpPr>
          <p:cNvPr id="1046" name="Rectangle 23"/>
          <p:cNvSpPr>
            <a:spLocks noChangeArrowheads="1"/>
          </p:cNvSpPr>
          <p:nvPr/>
        </p:nvSpPr>
        <p:spPr bwMode="auto">
          <a:xfrm>
            <a:off x="2514600" y="39624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19" action="ppaction://hlinksldjump"/>
              </a:rPr>
              <a:t>Q $300</a:t>
            </a:r>
            <a:endParaRPr lang="en-US"/>
          </a:p>
        </p:txBody>
      </p:sp>
      <p:sp>
        <p:nvSpPr>
          <p:cNvPr id="1047" name="Rectangle 24"/>
          <p:cNvSpPr>
            <a:spLocks noChangeArrowheads="1"/>
          </p:cNvSpPr>
          <p:nvPr/>
        </p:nvSpPr>
        <p:spPr bwMode="auto">
          <a:xfrm>
            <a:off x="3962400" y="39624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20" action="ppaction://hlinksldjump"/>
              </a:rPr>
              <a:t>Q $300</a:t>
            </a:r>
            <a:endParaRPr lang="en-US"/>
          </a:p>
        </p:txBody>
      </p:sp>
      <p:sp>
        <p:nvSpPr>
          <p:cNvPr id="1048" name="Rectangle 25"/>
          <p:cNvSpPr>
            <a:spLocks noChangeArrowheads="1"/>
          </p:cNvSpPr>
          <p:nvPr/>
        </p:nvSpPr>
        <p:spPr bwMode="auto">
          <a:xfrm>
            <a:off x="5538788" y="3962400"/>
            <a:ext cx="1090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21" action="ppaction://hlinksldjump"/>
              </a:rPr>
              <a:t>Q $300</a:t>
            </a:r>
            <a:endParaRPr lang="en-US"/>
          </a:p>
        </p:txBody>
      </p:sp>
      <p:sp>
        <p:nvSpPr>
          <p:cNvPr id="1049" name="Rectangle 26"/>
          <p:cNvSpPr>
            <a:spLocks noChangeArrowheads="1"/>
          </p:cNvSpPr>
          <p:nvPr/>
        </p:nvSpPr>
        <p:spPr bwMode="auto">
          <a:xfrm>
            <a:off x="7010400" y="4038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22" action="ppaction://hlinksldjump"/>
              </a:rPr>
              <a:t>Q $300</a:t>
            </a:r>
            <a:endParaRPr lang="en-US"/>
          </a:p>
        </p:txBody>
      </p:sp>
      <p:sp>
        <p:nvSpPr>
          <p:cNvPr id="1050" name="Rectangle 27"/>
          <p:cNvSpPr>
            <a:spLocks noChangeArrowheads="1"/>
          </p:cNvSpPr>
          <p:nvPr/>
        </p:nvSpPr>
        <p:spPr bwMode="auto">
          <a:xfrm>
            <a:off x="2514600" y="47244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23" action="ppaction://hlinksldjump"/>
              </a:rPr>
              <a:t>Q $400</a:t>
            </a:r>
            <a:endParaRPr lang="en-US"/>
          </a:p>
        </p:txBody>
      </p:sp>
      <p:sp>
        <p:nvSpPr>
          <p:cNvPr id="1051" name="Rectangle 28"/>
          <p:cNvSpPr>
            <a:spLocks noChangeArrowheads="1"/>
          </p:cNvSpPr>
          <p:nvPr/>
        </p:nvSpPr>
        <p:spPr bwMode="auto">
          <a:xfrm>
            <a:off x="4038600" y="4800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24" action="ppaction://hlinksldjump"/>
              </a:rPr>
              <a:t>Q $400</a:t>
            </a:r>
            <a:endParaRPr lang="en-US"/>
          </a:p>
        </p:txBody>
      </p:sp>
      <p:sp>
        <p:nvSpPr>
          <p:cNvPr id="1052" name="Rectangle 29"/>
          <p:cNvSpPr>
            <a:spLocks noChangeArrowheads="1"/>
          </p:cNvSpPr>
          <p:nvPr/>
        </p:nvSpPr>
        <p:spPr bwMode="auto">
          <a:xfrm>
            <a:off x="5562600" y="4800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25" action="ppaction://hlinksldjump"/>
              </a:rPr>
              <a:t>Q $400</a:t>
            </a:r>
            <a:endParaRPr lang="en-US"/>
          </a:p>
        </p:txBody>
      </p:sp>
      <p:sp>
        <p:nvSpPr>
          <p:cNvPr id="1053" name="Rectangle 30"/>
          <p:cNvSpPr>
            <a:spLocks noChangeArrowheads="1"/>
          </p:cNvSpPr>
          <p:nvPr/>
        </p:nvSpPr>
        <p:spPr bwMode="auto">
          <a:xfrm>
            <a:off x="7010400" y="4800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26" action="ppaction://hlinksldjump"/>
              </a:rPr>
              <a:t>Q $400</a:t>
            </a:r>
            <a:endParaRPr lang="en-US"/>
          </a:p>
        </p:txBody>
      </p:sp>
      <p:sp>
        <p:nvSpPr>
          <p:cNvPr id="1054" name="Rectangle 31"/>
          <p:cNvSpPr>
            <a:spLocks noChangeArrowheads="1"/>
          </p:cNvSpPr>
          <p:nvPr/>
        </p:nvSpPr>
        <p:spPr bwMode="auto">
          <a:xfrm>
            <a:off x="2514600" y="5562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27" action="ppaction://hlinksldjump"/>
              </a:rPr>
              <a:t>Q $500</a:t>
            </a:r>
            <a:endParaRPr lang="en-US"/>
          </a:p>
        </p:txBody>
      </p:sp>
      <p:sp>
        <p:nvSpPr>
          <p:cNvPr id="1055" name="Rectangle 32"/>
          <p:cNvSpPr>
            <a:spLocks noChangeArrowheads="1"/>
          </p:cNvSpPr>
          <p:nvPr/>
        </p:nvSpPr>
        <p:spPr bwMode="auto">
          <a:xfrm>
            <a:off x="4038600" y="5562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28" action="ppaction://hlinksldjump"/>
              </a:rPr>
              <a:t>Q $500</a:t>
            </a:r>
            <a:endParaRPr lang="en-US"/>
          </a:p>
        </p:txBody>
      </p:sp>
      <p:sp>
        <p:nvSpPr>
          <p:cNvPr id="1056" name="Rectangle 33"/>
          <p:cNvSpPr>
            <a:spLocks noChangeArrowheads="1"/>
          </p:cNvSpPr>
          <p:nvPr/>
        </p:nvSpPr>
        <p:spPr bwMode="auto">
          <a:xfrm>
            <a:off x="5562600" y="5562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29" action="ppaction://hlinksldjump"/>
              </a:rPr>
              <a:t>Q $500</a:t>
            </a:r>
            <a:endParaRPr lang="en-US"/>
          </a:p>
        </p:txBody>
      </p:sp>
      <p:sp>
        <p:nvSpPr>
          <p:cNvPr id="1057" name="Rectangle 34"/>
          <p:cNvSpPr>
            <a:spLocks noChangeArrowheads="1"/>
          </p:cNvSpPr>
          <p:nvPr/>
        </p:nvSpPr>
        <p:spPr bwMode="auto">
          <a:xfrm>
            <a:off x="7010400" y="5562600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30" action="ppaction://hlinksldjump"/>
              </a:rPr>
              <a:t>Q $500</a:t>
            </a:r>
            <a:endParaRPr lang="en-US"/>
          </a:p>
        </p:txBody>
      </p:sp>
      <p:sp>
        <p:nvSpPr>
          <p:cNvPr id="1058" name="Text Box 47"/>
          <p:cNvSpPr txBox="1">
            <a:spLocks noChangeArrowheads="1"/>
          </p:cNvSpPr>
          <p:nvPr/>
        </p:nvSpPr>
        <p:spPr bwMode="auto">
          <a:xfrm>
            <a:off x="6765925" y="6324600"/>
            <a:ext cx="1995488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hlinkClick r:id="rId31" action="ppaction://hlinksldjump"/>
              </a:rPr>
              <a:t>Final Jeopardy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build="p" autoUpdateAnimBg="0"/>
      <p:bldP spid="2053" grpId="0" build="p" autoUpdateAnimBg="0"/>
      <p:bldP spid="2054" grpId="0" build="p" autoUpdateAnimBg="0"/>
      <p:bldP spid="2055" grpId="0" build="p" autoUpdateAnimBg="0"/>
      <p:bldP spid="2056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Question from H1</a:t>
            </a:r>
          </a:p>
        </p:txBody>
      </p:sp>
      <p:pic>
        <p:nvPicPr>
          <p:cNvPr id="1229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186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caused the Sepoy Mutiny?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Answer from H1</a:t>
            </a:r>
          </a:p>
        </p:txBody>
      </p:sp>
      <p:pic>
        <p:nvPicPr>
          <p:cNvPr id="1331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262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Rebellion from ammo</a:t>
            </a:r>
          </a:p>
          <a:p>
            <a:r>
              <a:rPr lang="en-US" sz="3600"/>
              <a:t>catridges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Question from H2</a:t>
            </a:r>
          </a:p>
        </p:txBody>
      </p:sp>
      <p:pic>
        <p:nvPicPr>
          <p:cNvPr id="1433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19200" y="3124200"/>
            <a:ext cx="5441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This is when British citizens</a:t>
            </a:r>
          </a:p>
          <a:p>
            <a:r>
              <a:rPr lang="en-US" sz="3600"/>
              <a:t>Are tried in British Courts?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Answer from H2</a:t>
            </a:r>
          </a:p>
        </p:txBody>
      </p:sp>
      <p:pic>
        <p:nvPicPr>
          <p:cNvPr id="1536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438400" y="3352800"/>
            <a:ext cx="3416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Extraterritoriality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Question from H2</a:t>
            </a:r>
          </a:p>
        </p:txBody>
      </p:sp>
      <p:pic>
        <p:nvPicPr>
          <p:cNvPr id="1638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0" y="3124200"/>
            <a:ext cx="62245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British would send this to China</a:t>
            </a:r>
          </a:p>
          <a:p>
            <a:r>
              <a:rPr lang="en-US" sz="3600"/>
              <a:t>For tea, but would later realize it</a:t>
            </a:r>
          </a:p>
          <a:p>
            <a:r>
              <a:rPr lang="en-US" sz="3600"/>
              <a:t>Was an imbalance of trade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Answer from H2</a:t>
            </a:r>
          </a:p>
        </p:txBody>
      </p:sp>
      <p:pic>
        <p:nvPicPr>
          <p:cNvPr id="1741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12874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Silver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Question from H2</a:t>
            </a:r>
          </a:p>
        </p:txBody>
      </p:sp>
      <p:pic>
        <p:nvPicPr>
          <p:cNvPr id="1843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5627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To even the balance of trade, </a:t>
            </a:r>
          </a:p>
          <a:p>
            <a:r>
              <a:rPr lang="en-US" sz="3600"/>
              <a:t>The British traded this for tea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Answer from H2</a:t>
            </a:r>
          </a:p>
        </p:txBody>
      </p:sp>
      <p:pic>
        <p:nvPicPr>
          <p:cNvPr id="1945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657600" y="3200400"/>
            <a:ext cx="1466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Opium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Question from H2</a:t>
            </a:r>
          </a:p>
        </p:txBody>
      </p:sp>
      <p:pic>
        <p:nvPicPr>
          <p:cNvPr id="2048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1864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This treaty was the first of many</a:t>
            </a:r>
          </a:p>
          <a:p>
            <a:r>
              <a:rPr lang="en-US" sz="3600"/>
              <a:t>Unequal treaties between</a:t>
            </a:r>
          </a:p>
          <a:p>
            <a:r>
              <a:rPr lang="en-US" sz="3600"/>
              <a:t>China and Britain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Answer from H2</a:t>
            </a:r>
          </a:p>
        </p:txBody>
      </p:sp>
      <p:pic>
        <p:nvPicPr>
          <p:cNvPr id="2150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657600" y="3276600"/>
            <a:ext cx="3476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Treaty of Nanjing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Question from H1</a:t>
            </a:r>
          </a:p>
        </p:txBody>
      </p:sp>
      <p:pic>
        <p:nvPicPr>
          <p:cNvPr id="409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1981200" y="2819400"/>
            <a:ext cx="4641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/>
              <a:t>What are the two religions </a:t>
            </a:r>
          </a:p>
          <a:p>
            <a:r>
              <a:rPr lang="en-US" sz="3200"/>
              <a:t>that dominate India?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Question from H2</a:t>
            </a:r>
          </a:p>
        </p:txBody>
      </p:sp>
      <p:pic>
        <p:nvPicPr>
          <p:cNvPr id="2253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5878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Which 3 countries carved out</a:t>
            </a:r>
          </a:p>
          <a:p>
            <a:r>
              <a:rPr lang="en-US" sz="3600"/>
              <a:t>Spheres of influence in China?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Answer from H2</a:t>
            </a:r>
          </a:p>
        </p:txBody>
      </p:sp>
      <p:pic>
        <p:nvPicPr>
          <p:cNvPr id="2355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14600" y="3276600"/>
            <a:ext cx="46688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Germany, Spain, Britain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Question from H3</a:t>
            </a:r>
          </a:p>
        </p:txBody>
      </p:sp>
      <p:pic>
        <p:nvPicPr>
          <p:cNvPr id="2457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7661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European power did Japan defeat?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Answer from H3</a:t>
            </a:r>
          </a:p>
        </p:txBody>
      </p:sp>
      <p:pic>
        <p:nvPicPr>
          <p:cNvPr id="2560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00400" y="3200400"/>
            <a:ext cx="1416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Russia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Question from H3</a:t>
            </a:r>
          </a:p>
        </p:txBody>
      </p:sp>
      <p:pic>
        <p:nvPicPr>
          <p:cNvPr id="2662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71600" y="3048000"/>
            <a:ext cx="62118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was the leading cause for</a:t>
            </a:r>
          </a:p>
          <a:p>
            <a:r>
              <a:rPr lang="en-US" sz="3600"/>
              <a:t>The rise of Japanese nationalism</a:t>
            </a:r>
          </a:p>
          <a:p>
            <a:r>
              <a:rPr lang="en-US" sz="3600"/>
              <a:t>In the mid 1800’s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Answer from H3</a:t>
            </a:r>
          </a:p>
        </p:txBody>
      </p:sp>
      <p:pic>
        <p:nvPicPr>
          <p:cNvPr id="2765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2441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Nationalism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Question from H3</a:t>
            </a:r>
          </a:p>
        </p:txBody>
      </p:sp>
      <p:pic>
        <p:nvPicPr>
          <p:cNvPr id="2867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905000" y="3200400"/>
            <a:ext cx="6391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did the reforms in the Meiji</a:t>
            </a:r>
          </a:p>
          <a:p>
            <a:r>
              <a:rPr lang="en-US" sz="3600"/>
              <a:t>Era allow Japan to become?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Answer from H3</a:t>
            </a:r>
          </a:p>
        </p:txBody>
      </p:sp>
      <p:pic>
        <p:nvPicPr>
          <p:cNvPr id="2969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429000" y="3276600"/>
            <a:ext cx="3044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Imperial Power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Question from H3</a:t>
            </a:r>
          </a:p>
        </p:txBody>
      </p:sp>
      <p:pic>
        <p:nvPicPr>
          <p:cNvPr id="3072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066800" y="3048000"/>
            <a:ext cx="6481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treaty opened ports in Japan</a:t>
            </a:r>
          </a:p>
          <a:p>
            <a:r>
              <a:rPr lang="en-US" sz="3600"/>
              <a:t>For the United States?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Answer from H3</a:t>
            </a:r>
          </a:p>
        </p:txBody>
      </p:sp>
      <p:pic>
        <p:nvPicPr>
          <p:cNvPr id="3174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90800" y="3276600"/>
            <a:ext cx="3938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Treaty of Kanagawa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Answer from H1</a:t>
            </a:r>
          </a:p>
        </p:txBody>
      </p:sp>
      <p:pic>
        <p:nvPicPr>
          <p:cNvPr id="512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819400" y="3200400"/>
            <a:ext cx="403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Muslims and Hindus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Question from H3</a:t>
            </a:r>
          </a:p>
        </p:txBody>
      </p:sp>
      <p:pic>
        <p:nvPicPr>
          <p:cNvPr id="3277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734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was the only Southeast Asia</a:t>
            </a:r>
          </a:p>
          <a:p>
            <a:r>
              <a:rPr lang="en-US" sz="3600"/>
              <a:t>Country to maintain its Independence?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Answer from H3</a:t>
            </a:r>
          </a:p>
        </p:txBody>
      </p:sp>
      <p:pic>
        <p:nvPicPr>
          <p:cNvPr id="3379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905000" y="3200400"/>
            <a:ext cx="3198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Siam (Thailand)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Question from H4</a:t>
            </a:r>
          </a:p>
        </p:txBody>
      </p:sp>
      <p:pic>
        <p:nvPicPr>
          <p:cNvPr id="3481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083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did the Berlin Conference</a:t>
            </a:r>
          </a:p>
          <a:p>
            <a:r>
              <a:rPr lang="en-US" sz="3600"/>
              <a:t>Do?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Answer from H4</a:t>
            </a:r>
          </a:p>
        </p:txBody>
      </p:sp>
      <p:pic>
        <p:nvPicPr>
          <p:cNvPr id="3584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971800" y="3276600"/>
            <a:ext cx="42370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Divided the European</a:t>
            </a:r>
          </a:p>
          <a:p>
            <a:r>
              <a:rPr lang="en-US" sz="3600"/>
              <a:t>Powers in Africa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Question from H4</a:t>
            </a:r>
          </a:p>
        </p:txBody>
      </p:sp>
      <p:pic>
        <p:nvPicPr>
          <p:cNvPr id="3686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90600" y="2971800"/>
            <a:ext cx="713581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Cecil Rhodes is linked with the belief</a:t>
            </a:r>
          </a:p>
          <a:p>
            <a:r>
              <a:rPr lang="en-US" sz="3600"/>
              <a:t>of this theory that some states are</a:t>
            </a:r>
          </a:p>
          <a:p>
            <a:r>
              <a:rPr lang="en-US" sz="3600"/>
              <a:t>More fit to rule than others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Answer from H4</a:t>
            </a:r>
          </a:p>
        </p:txBody>
      </p:sp>
      <p:pic>
        <p:nvPicPr>
          <p:cNvPr id="3789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505200" y="3124200"/>
            <a:ext cx="2397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Social Darwinism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Question from H4</a:t>
            </a:r>
          </a:p>
        </p:txBody>
      </p:sp>
      <p:pic>
        <p:nvPicPr>
          <p:cNvPr id="3891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14400" y="3200400"/>
            <a:ext cx="6007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was the main resource in </a:t>
            </a:r>
          </a:p>
          <a:p>
            <a:r>
              <a:rPr lang="en-US" sz="3600"/>
              <a:t>South Africa (Boer)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Answer from H4</a:t>
            </a:r>
          </a:p>
        </p:txBody>
      </p:sp>
      <p:pic>
        <p:nvPicPr>
          <p:cNvPr id="3993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124200" y="32004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Gold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Question from H4</a:t>
            </a:r>
          </a:p>
        </p:txBody>
      </p:sp>
      <p:pic>
        <p:nvPicPr>
          <p:cNvPr id="4096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990600" y="2895600"/>
            <a:ext cx="54816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is the main resource in</a:t>
            </a:r>
          </a:p>
          <a:p>
            <a:r>
              <a:rPr lang="en-US" sz="3600"/>
              <a:t>The country of Congo?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Answer from H4</a:t>
            </a:r>
          </a:p>
        </p:txBody>
      </p:sp>
      <p:pic>
        <p:nvPicPr>
          <p:cNvPr id="4198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657600" y="3352800"/>
            <a:ext cx="1774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Belgium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Question from H1</a:t>
            </a:r>
          </a:p>
        </p:txBody>
      </p:sp>
      <p:pic>
        <p:nvPicPr>
          <p:cNvPr id="614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3124200"/>
            <a:ext cx="5703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organization carried out</a:t>
            </a:r>
          </a:p>
          <a:p>
            <a:r>
              <a:rPr lang="en-US" sz="3600"/>
              <a:t>British imperialism in India?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Question from H4</a:t>
            </a:r>
          </a:p>
        </p:txBody>
      </p:sp>
      <p:pic>
        <p:nvPicPr>
          <p:cNvPr id="4301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219200" y="2971800"/>
            <a:ext cx="719931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Why was Egypt such an important</a:t>
            </a:r>
          </a:p>
          <a:p>
            <a:r>
              <a:rPr lang="en-US" sz="3600"/>
              <a:t>country that would benefit any</a:t>
            </a:r>
          </a:p>
          <a:p>
            <a:r>
              <a:rPr lang="en-US" sz="3600"/>
              <a:t>European power that could take over?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Answer from H4</a:t>
            </a:r>
          </a:p>
        </p:txBody>
      </p:sp>
      <p:pic>
        <p:nvPicPr>
          <p:cNvPr id="4403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048000" y="3200400"/>
            <a:ext cx="2274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Suez Canal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Question from H5</a:t>
            </a:r>
          </a:p>
        </p:txBody>
      </p:sp>
      <p:pic>
        <p:nvPicPr>
          <p:cNvPr id="4505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33400" y="2819400"/>
            <a:ext cx="7224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is the definition of imperialism?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Answer from H5</a:t>
            </a:r>
          </a:p>
        </p:txBody>
      </p:sp>
      <p:pic>
        <p:nvPicPr>
          <p:cNvPr id="4608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057400" y="3048000"/>
            <a:ext cx="4994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When a strong nation</a:t>
            </a:r>
          </a:p>
          <a:p>
            <a:r>
              <a:rPr lang="en-US" sz="3600"/>
              <a:t>Conquers a weaker nation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Question from H5</a:t>
            </a:r>
          </a:p>
        </p:txBody>
      </p:sp>
      <p:pic>
        <p:nvPicPr>
          <p:cNvPr id="4710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219200" y="2971800"/>
            <a:ext cx="69945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Why were the European countries</a:t>
            </a:r>
          </a:p>
          <a:p>
            <a:r>
              <a:rPr lang="en-US" sz="3600"/>
              <a:t>Strong than majority of the countries</a:t>
            </a:r>
          </a:p>
          <a:p>
            <a:r>
              <a:rPr lang="en-US" sz="3600"/>
              <a:t>In Africa and Asia?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Answer from H5</a:t>
            </a:r>
          </a:p>
        </p:txBody>
      </p:sp>
      <p:pic>
        <p:nvPicPr>
          <p:cNvPr id="4813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905000" y="3200400"/>
            <a:ext cx="3211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Industrialization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Question from H5</a:t>
            </a:r>
          </a:p>
        </p:txBody>
      </p:sp>
      <p:pic>
        <p:nvPicPr>
          <p:cNvPr id="4915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1610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is it called when a country</a:t>
            </a:r>
          </a:p>
          <a:p>
            <a:r>
              <a:rPr lang="en-US" sz="3600"/>
              <a:t>Has a sense of self proud or</a:t>
            </a:r>
          </a:p>
          <a:p>
            <a:r>
              <a:rPr lang="en-US" sz="3600"/>
              <a:t>Patriotism?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Answer from H5</a:t>
            </a:r>
          </a:p>
        </p:txBody>
      </p:sp>
      <p:pic>
        <p:nvPicPr>
          <p:cNvPr id="5017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48000" y="3200400"/>
            <a:ext cx="2192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/>
              <a:t>Nationalism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Question from H5</a:t>
            </a:r>
          </a:p>
        </p:txBody>
      </p:sp>
      <p:pic>
        <p:nvPicPr>
          <p:cNvPr id="5120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219200" y="3124200"/>
            <a:ext cx="6673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This Belgium King claimed Congo</a:t>
            </a:r>
          </a:p>
          <a:p>
            <a:r>
              <a:rPr lang="en-US" sz="3600"/>
              <a:t>For this own and was very corrupt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Answer from H5</a:t>
            </a:r>
          </a:p>
        </p:txBody>
      </p:sp>
      <p:pic>
        <p:nvPicPr>
          <p:cNvPr id="5222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352800" y="3276600"/>
            <a:ext cx="3186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King Leopold II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Answer from H1</a:t>
            </a:r>
          </a:p>
        </p:txBody>
      </p:sp>
      <p:pic>
        <p:nvPicPr>
          <p:cNvPr id="717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667000" y="3276600"/>
            <a:ext cx="5327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British East India Company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Question from H5</a:t>
            </a:r>
          </a:p>
        </p:txBody>
      </p:sp>
      <p:pic>
        <p:nvPicPr>
          <p:cNvPr id="5325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219200" y="3124200"/>
            <a:ext cx="63531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is the only African Country</a:t>
            </a:r>
          </a:p>
          <a:p>
            <a:r>
              <a:rPr lang="en-US" sz="3600"/>
              <a:t>That was able to withold from</a:t>
            </a:r>
          </a:p>
          <a:p>
            <a:r>
              <a:rPr lang="en-US" sz="3600"/>
              <a:t>European imperialism?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Answer from H5</a:t>
            </a:r>
          </a:p>
        </p:txBody>
      </p:sp>
      <p:pic>
        <p:nvPicPr>
          <p:cNvPr id="5427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590800" y="3276600"/>
            <a:ext cx="16716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ethiopia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/>
              <a:t>Final Jeopardy</a:t>
            </a:r>
            <a:endParaRPr lang="en-US" smtClean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143000" y="2590800"/>
            <a:ext cx="6553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3600"/>
              <a:t>What are the three factors that</a:t>
            </a:r>
          </a:p>
          <a:p>
            <a:pPr algn="ctr"/>
            <a:r>
              <a:rPr lang="en-US" sz="3600"/>
              <a:t>Caused African Imperialism by </a:t>
            </a:r>
          </a:p>
          <a:p>
            <a:pPr algn="ctr"/>
            <a:r>
              <a:rPr lang="en-US" sz="3600"/>
              <a:t>European Countries?</a:t>
            </a:r>
            <a:endParaRPr lang="en-US"/>
          </a:p>
        </p:txBody>
      </p:sp>
      <p:pic>
        <p:nvPicPr>
          <p:cNvPr id="59396" name="final_Q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67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1" name="Picture 5" descr="m_butto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93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396"/>
                </p:tgtEl>
              </p:cMediaNode>
            </p:audio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/>
              <a:t>Final Jeopardy Answer</a:t>
            </a:r>
            <a:endParaRPr lang="en-US" smtClean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057400" y="2971800"/>
            <a:ext cx="50450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400"/>
              <a:t>Political competition,</a:t>
            </a:r>
          </a:p>
          <a:p>
            <a:r>
              <a:rPr lang="en-US" sz="4400"/>
              <a:t>Economic interest,</a:t>
            </a:r>
          </a:p>
          <a:p>
            <a:r>
              <a:rPr lang="en-US" sz="4400"/>
              <a:t>Cultural motives</a:t>
            </a:r>
          </a:p>
        </p:txBody>
      </p:sp>
      <p:pic>
        <p:nvPicPr>
          <p:cNvPr id="56324" name="Picture 4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Question from H1</a:t>
            </a:r>
          </a:p>
        </p:txBody>
      </p:sp>
      <p:pic>
        <p:nvPicPr>
          <p:cNvPr id="819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4762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British rule in India was </a:t>
            </a:r>
          </a:p>
          <a:p>
            <a:r>
              <a:rPr lang="en-US" sz="3600"/>
              <a:t>Known as this name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Answer from H1</a:t>
            </a:r>
          </a:p>
        </p:txBody>
      </p:sp>
      <p:pic>
        <p:nvPicPr>
          <p:cNvPr id="921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825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Raj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Question from H1</a:t>
            </a:r>
          </a:p>
        </p:txBody>
      </p:sp>
      <p:pic>
        <p:nvPicPr>
          <p:cNvPr id="1024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95400" y="2743200"/>
            <a:ext cx="6148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What rebellion led to the British</a:t>
            </a:r>
          </a:p>
          <a:p>
            <a:r>
              <a:rPr lang="en-US" sz="3600"/>
              <a:t>Government taking over India?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Answer from H1</a:t>
            </a:r>
          </a:p>
        </p:txBody>
      </p:sp>
      <p:pic>
        <p:nvPicPr>
          <p:cNvPr id="1126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581400" y="3200400"/>
            <a:ext cx="2813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/>
              <a:t>Sepoy Mutiny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575</TotalTime>
  <Words>723</Words>
  <Application>Microsoft Office PowerPoint</Application>
  <PresentationFormat>On-screen Show (4:3)</PresentationFormat>
  <Paragraphs>173</Paragraphs>
  <Slides>53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Times New Roman</vt:lpstr>
      <vt:lpstr>Arial</vt:lpstr>
      <vt:lpstr>Calibri</vt:lpstr>
      <vt:lpstr>Pulse</vt:lpstr>
      <vt:lpstr>Microsoft Word Document</vt:lpstr>
      <vt:lpstr>Jeopardy</vt:lpstr>
      <vt:lpstr>$100 Question from H1</vt:lpstr>
      <vt:lpstr>$100 Answer from H1</vt:lpstr>
      <vt:lpstr>$200 Question from H1</vt:lpstr>
      <vt:lpstr>$200 Answer from H1</vt:lpstr>
      <vt:lpstr>$300 Question from H1</vt:lpstr>
      <vt:lpstr>$300 Answer from H1</vt:lpstr>
      <vt:lpstr>$400 Question from H1</vt:lpstr>
      <vt:lpstr>$400 Answer from H1</vt:lpstr>
      <vt:lpstr>$500 Question from H1</vt:lpstr>
      <vt:lpstr>$500 Answer from H1</vt:lpstr>
      <vt:lpstr>$100 Question from H2</vt:lpstr>
      <vt:lpstr>$100 Answer from H2</vt:lpstr>
      <vt:lpstr>$200 Question from H2</vt:lpstr>
      <vt:lpstr>$200 Answer from H2</vt:lpstr>
      <vt:lpstr>$300 Question from H2</vt:lpstr>
      <vt:lpstr>$300 Answer from H2</vt:lpstr>
      <vt:lpstr>$400 Question from H2</vt:lpstr>
      <vt:lpstr>$400 Answer from H2</vt:lpstr>
      <vt:lpstr>$500 Question from H2</vt:lpstr>
      <vt:lpstr>$500 Answer from H2</vt:lpstr>
      <vt:lpstr>$100 Question from H3</vt:lpstr>
      <vt:lpstr>$100 Answer from H3</vt:lpstr>
      <vt:lpstr>$200 Question from H3</vt:lpstr>
      <vt:lpstr>$200 Answer from H3</vt:lpstr>
      <vt:lpstr>$300 Question from H3</vt:lpstr>
      <vt:lpstr>$300 Answer from H3</vt:lpstr>
      <vt:lpstr>$400 Question from H3</vt:lpstr>
      <vt:lpstr>$400 Answer from H3</vt:lpstr>
      <vt:lpstr>$500 Question from H3</vt:lpstr>
      <vt:lpstr>$500 Answer from H3</vt:lpstr>
      <vt:lpstr>$100 Question from H4</vt:lpstr>
      <vt:lpstr>$100 Answer from H4</vt:lpstr>
      <vt:lpstr>$200 Question from H4</vt:lpstr>
      <vt:lpstr>$200 Answer from H4</vt:lpstr>
      <vt:lpstr>$300 Question from H4</vt:lpstr>
      <vt:lpstr>$300 Answer from H4</vt:lpstr>
      <vt:lpstr>$400 Question from H4</vt:lpstr>
      <vt:lpstr>$400 Answer from H4</vt:lpstr>
      <vt:lpstr>$500 Question from H4</vt:lpstr>
      <vt:lpstr>$500 Answer from H4</vt:lpstr>
      <vt:lpstr>$100 Question from H5</vt:lpstr>
      <vt:lpstr>$100 Answer from H5</vt:lpstr>
      <vt:lpstr>$200 Question from H5</vt:lpstr>
      <vt:lpstr>$200 Answer from H5</vt:lpstr>
      <vt:lpstr>$300 Question from H5</vt:lpstr>
      <vt:lpstr>$300 Answer from H5</vt:lpstr>
      <vt:lpstr>$400 Question from H5</vt:lpstr>
      <vt:lpstr>$400 Answer from H5</vt:lpstr>
      <vt:lpstr>$500 Question from H5</vt:lpstr>
      <vt:lpstr>$500 Answer from H5</vt:lpstr>
      <vt:lpstr>Final Jeopardy</vt:lpstr>
      <vt:lpstr>Final Jeopardy Answer</vt:lpstr>
    </vt:vector>
  </TitlesOfParts>
  <Company>Seminole Coutny Public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SCPS</dc:creator>
  <cp:lastModifiedBy>Charles Sanders</cp:lastModifiedBy>
  <cp:revision>62</cp:revision>
  <dcterms:created xsi:type="dcterms:W3CDTF">1998-09-17T14:16:32Z</dcterms:created>
  <dcterms:modified xsi:type="dcterms:W3CDTF">2017-06-19T15:14:04Z</dcterms:modified>
</cp:coreProperties>
</file>